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x="9144000" cy="6858000" type="screen4x3"/>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69442E-977A-84D0-AA99-25599292A495}" v="4" dt="2026-06-10T10:19:53.164"/>
    <p1510:client id="{CEE20CC9-B9C5-0274-8066-FC91DEA590D8}" v="107" dt="2026-06-09T13:06:43.768"/>
    <p1510:client id="{F3D6394C-802A-CC47-DE4B-6B4A8B56799A}" v="2" dt="2026-06-09T13:32:12.908"/>
    <p1510:client id="{F8981E45-526A-F60B-0A05-95658A1E858D}" v="1" dt="2026-06-09T14:09:47.4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8" d="100"/>
          <a:sy n="58" d="100"/>
        </p:scale>
        <p:origin x="1890"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6744CE3-0875-4B69-89C0-6F72D8139561}" type="datetimeFigureOut">
              <a:rPr lang="en-GB" smtClean="0"/>
              <a:t>11/06/2026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ADB20D-508E-4C6D-A9E4-257D5607B0F6}" type="slidenum">
              <a:rPr lang="en-GB" smtClean="0"/>
              <a:t>‹#›</a:t>
            </a:fld>
            <a:endParaRPr lang="en-GB"/>
          </a:p>
        </p:txBody>
      </p:sp>
    </p:spTree>
    <p:extLst>
      <p:ext uri="{BB962C8B-B14F-4D97-AF65-F5344CB8AC3E}">
        <p14:creationId xmlns:p14="http://schemas.microsoft.com/office/powerpoint/2010/main" val="4214881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6744CE3-0875-4B69-89C0-6F72D8139561}" type="datetimeFigureOut">
              <a:rPr lang="en-GB" smtClean="0"/>
              <a:t>11/06/2026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ADB20D-508E-4C6D-A9E4-257D5607B0F6}" type="slidenum">
              <a:rPr lang="en-GB" smtClean="0"/>
              <a:t>‹#›</a:t>
            </a:fld>
            <a:endParaRPr lang="en-GB"/>
          </a:p>
        </p:txBody>
      </p:sp>
    </p:spTree>
    <p:extLst>
      <p:ext uri="{BB962C8B-B14F-4D97-AF65-F5344CB8AC3E}">
        <p14:creationId xmlns:p14="http://schemas.microsoft.com/office/powerpoint/2010/main" val="271576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744CE3-0875-4B69-89C0-6F72D8139561}" type="datetimeFigureOut">
              <a:rPr lang="en-GB" smtClean="0"/>
              <a:t>11/06/2026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ADB20D-508E-4C6D-A9E4-257D5607B0F6}" type="slidenum">
              <a:rPr lang="en-GB" smtClean="0"/>
              <a:t>‹#›</a:t>
            </a:fld>
            <a:endParaRPr lang="en-GB"/>
          </a:p>
        </p:txBody>
      </p:sp>
    </p:spTree>
    <p:extLst>
      <p:ext uri="{BB962C8B-B14F-4D97-AF65-F5344CB8AC3E}">
        <p14:creationId xmlns:p14="http://schemas.microsoft.com/office/powerpoint/2010/main" val="1431545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6744CE3-0875-4B69-89C0-6F72D8139561}" type="datetimeFigureOut">
              <a:rPr lang="en-GB" smtClean="0"/>
              <a:t>11/06/2026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ADB20D-508E-4C6D-A9E4-257D5607B0F6}" type="slidenum">
              <a:rPr lang="en-GB" smtClean="0"/>
              <a:t>‹#›</a:t>
            </a:fld>
            <a:endParaRPr lang="en-GB"/>
          </a:p>
        </p:txBody>
      </p:sp>
    </p:spTree>
    <p:extLst>
      <p:ext uri="{BB962C8B-B14F-4D97-AF65-F5344CB8AC3E}">
        <p14:creationId xmlns:p14="http://schemas.microsoft.com/office/powerpoint/2010/main" val="468392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6744CE3-0875-4B69-89C0-6F72D8139561}" type="datetimeFigureOut">
              <a:rPr lang="en-GB" smtClean="0"/>
              <a:t>11/06/2026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DADB20D-508E-4C6D-A9E4-257D5607B0F6}" type="slidenum">
              <a:rPr lang="en-GB" smtClean="0"/>
              <a:t>‹#›</a:t>
            </a:fld>
            <a:endParaRPr lang="en-GB"/>
          </a:p>
        </p:txBody>
      </p:sp>
    </p:spTree>
    <p:extLst>
      <p:ext uri="{BB962C8B-B14F-4D97-AF65-F5344CB8AC3E}">
        <p14:creationId xmlns:p14="http://schemas.microsoft.com/office/powerpoint/2010/main" val="2120349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6744CE3-0875-4B69-89C0-6F72D8139561}" type="datetimeFigureOut">
              <a:rPr lang="en-GB" smtClean="0"/>
              <a:t>11/06/2026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DADB20D-508E-4C6D-A9E4-257D5607B0F6}" type="slidenum">
              <a:rPr lang="en-GB" smtClean="0"/>
              <a:t>‹#›</a:t>
            </a:fld>
            <a:endParaRPr lang="en-GB"/>
          </a:p>
        </p:txBody>
      </p:sp>
    </p:spTree>
    <p:extLst>
      <p:ext uri="{BB962C8B-B14F-4D97-AF65-F5344CB8AC3E}">
        <p14:creationId xmlns:p14="http://schemas.microsoft.com/office/powerpoint/2010/main" val="1385807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744CE3-0875-4B69-89C0-6F72D8139561}" type="datetimeFigureOut">
              <a:rPr lang="en-GB" smtClean="0"/>
              <a:t>11/06/2026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DADB20D-508E-4C6D-A9E4-257D5607B0F6}" type="slidenum">
              <a:rPr lang="en-GB" smtClean="0"/>
              <a:t>‹#›</a:t>
            </a:fld>
            <a:endParaRPr lang="en-GB"/>
          </a:p>
        </p:txBody>
      </p:sp>
    </p:spTree>
    <p:extLst>
      <p:ext uri="{BB962C8B-B14F-4D97-AF65-F5344CB8AC3E}">
        <p14:creationId xmlns:p14="http://schemas.microsoft.com/office/powerpoint/2010/main" val="2755996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744CE3-0875-4B69-89C0-6F72D8139561}" type="datetimeFigureOut">
              <a:rPr lang="en-GB" smtClean="0"/>
              <a:t>11/06/2026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DB20D-508E-4C6D-A9E4-257D5607B0F6}" type="slidenum">
              <a:rPr lang="en-GB" smtClean="0"/>
              <a:t>‹#›</a:t>
            </a:fld>
            <a:endParaRPr lang="en-GB"/>
          </a:p>
        </p:txBody>
      </p:sp>
      <p:sp>
        <p:nvSpPr>
          <p:cNvPr id="9" name="TextBox 8">
            <a:extLst>
              <a:ext uri="{FF2B5EF4-FFF2-40B4-BE49-F238E27FC236}">
                <a16:creationId xmlns:a16="http://schemas.microsoft.com/office/drawing/2014/main" id="{93C856E1-8D28-09C9-ABB6-A66F55932701}"/>
              </a:ext>
            </a:extLst>
          </p:cNvPr>
          <p:cNvSpPr txBox="1"/>
          <p:nvPr>
            <p:extLst>
              <p:ext uri="{1162E1C5-73C7-4A58-AE30-91384D911F3F}">
                <p184:classification xmlns:p184="http://schemas.microsoft.com/office/powerpoint/2018/4/main" val="hdr"/>
              </p:ext>
            </p:extLst>
          </p:nvPr>
        </p:nvSpPr>
        <p:spPr>
          <a:xfrm>
            <a:off x="4312412" y="63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
        <p:nvSpPr>
          <p:cNvPr id="10" name="TextBox 9">
            <a:extLst>
              <a:ext uri="{FF2B5EF4-FFF2-40B4-BE49-F238E27FC236}">
                <a16:creationId xmlns:a16="http://schemas.microsoft.com/office/drawing/2014/main" id="{7013C11F-69F9-9CF3-4E85-AAA13FBDDE81}"/>
              </a:ext>
            </a:extLst>
          </p:cNvPr>
          <p:cNvSpPr txBox="1"/>
          <p:nvPr>
            <p:extLst>
              <p:ext uri="{1162E1C5-73C7-4A58-AE30-91384D911F3F}">
                <p184:classification xmlns:p184="http://schemas.microsoft.com/office/powerpoint/2018/4/main" val="ftr"/>
              </p:ext>
            </p:extLst>
          </p:nvPr>
        </p:nvSpPr>
        <p:spPr>
          <a:xfrm>
            <a:off x="4312412"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307823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0" y="0"/>
            <a:ext cx="12188952" cy="6858000"/>
          </a:xfrm>
          <a:solidFill>
            <a:srgbClr val="00665F">
              <a:alpha val="100000"/>
            </a:srgbClr>
          </a:solidFill>
        </p:spPr>
        <p:txBody>
          <a:bodyPr/>
          <a:lstStyle/>
          <a:p>
            <a:pPr marL="0" marR="0" algn="l">
              <a:lnSpc>
                <a:spcPct val="100000"/>
              </a:lnSpc>
              <a:spcBef>
                <a:spcPts val="0"/>
              </a:spcBef>
              <a:spcAft>
                <a:spcPts val="0"/>
              </a:spcAft>
              <a:buNone/>
            </a:pPr>
            <a:r>
              <a:rPr sz="4000" b="1" i="0" u="none" strike="noStrike" cap="none" dirty="0" err="1">
                <a:solidFill>
                  <a:srgbClr val="FFFFFF">
                    <a:alpha val="100000"/>
                  </a:srgbClr>
                </a:solidFill>
                <a:latin typeface="Arial"/>
                <a:cs typeface="Arial"/>
                <a:sym typeface="Arial"/>
              </a:rPr>
              <a:t>Neighbourhood</a:t>
            </a:r>
            <a:r>
              <a:rPr sz="4000" b="1" i="0" u="none" strike="noStrike" cap="none" dirty="0">
                <a:solidFill>
                  <a:srgbClr val="FFFFFF">
                    <a:alpha val="100000"/>
                  </a:srgbClr>
                </a:solidFill>
                <a:latin typeface="Arial"/>
                <a:cs typeface="Arial"/>
                <a:sym typeface="Arial"/>
              </a:rPr>
              <a:t> Profile:
</a:t>
            </a:r>
            <a:r>
              <a:rPr sz="4000" b="1" i="0" u="none" strike="noStrike" cap="none" dirty="0" err="1">
                <a:solidFill>
                  <a:srgbClr val="FFFFFF">
                    <a:alpha val="100000"/>
                  </a:srgbClr>
                </a:solidFill>
                <a:latin typeface="Arial"/>
                <a:cs typeface="Arial"/>
                <a:sym typeface="Arial"/>
              </a:rPr>
              <a:t>Methil</a:t>
            </a:r>
            <a:r>
              <a:rPr sz="4000" b="1" i="0" u="none" strike="noStrike" cap="none" dirty="0">
                <a:solidFill>
                  <a:srgbClr val="FFFFFF">
                    <a:alpha val="100000"/>
                  </a:srgbClr>
                </a:solidFill>
                <a:latin typeface="Arial"/>
                <a:cs typeface="Arial"/>
                <a:sym typeface="Arial"/>
              </a:rPr>
              <a:t> and </a:t>
            </a:r>
            <a:r>
              <a:rPr sz="4000" b="1" i="0" u="none" strike="noStrike" cap="none" dirty="0" err="1">
                <a:solidFill>
                  <a:srgbClr val="FFFFFF">
                    <a:alpha val="100000"/>
                  </a:srgbClr>
                </a:solidFill>
                <a:latin typeface="Arial"/>
                <a:cs typeface="Arial"/>
                <a:sym typeface="Arial"/>
              </a:rPr>
              <a:t>Buckhaven</a:t>
            </a:r>
            <a:endParaRPr lang="en-US" sz="4000" b="1" i="0" u="none" strike="noStrike" cap="none" dirty="0" err="1">
              <a:solidFill>
                <a:srgbClr val="FFFFFF">
                  <a:alpha val="100000"/>
                </a:srgbClr>
              </a:solidFill>
              <a:latin typeface="Arial"/>
              <a:cs typeface="Arial"/>
            </a:endParaRPr>
          </a:p>
          <a:p>
            <a:pPr algn="l">
              <a:spcBef>
                <a:spcPts val="0"/>
              </a:spcBef>
            </a:pPr>
            <a:r>
              <a:rPr sz="2400" b="0" i="0" u="none" strike="noStrike" cap="none" dirty="0">
                <a:solidFill>
                  <a:srgbClr val="FFFFFF">
                    <a:alpha val="100000"/>
                  </a:srgbClr>
                </a:solidFill>
                <a:latin typeface="Arial"/>
                <a:cs typeface="Arial"/>
                <a:sym typeface="Arial"/>
              </a:rPr>
              <a:t>
</a:t>
            </a:r>
            <a:r>
              <a:rPr sz="2400" b="0" i="0" u="none" strike="noStrike" cap="none">
                <a:solidFill>
                  <a:srgbClr val="FFFFFF">
                    <a:alpha val="100000"/>
                  </a:srgbClr>
                </a:solidFill>
                <a:latin typeface="Arial"/>
                <a:cs typeface="Arial"/>
                <a:sym typeface="Arial"/>
              </a:rPr>
              <a:t>Local Authority: Fife</a:t>
            </a:r>
            <a:r>
              <a:rPr lang="en-GB" sz="2400">
                <a:solidFill>
                  <a:srgbClr val="FFFFFF">
                    <a:alpha val="100000"/>
                  </a:srgbClr>
                </a:solidFill>
                <a:latin typeface="Arial"/>
                <a:cs typeface="Arial"/>
                <a:sym typeface="Arial"/>
              </a:rPr>
              <a:t> Council</a:t>
            </a:r>
            <a:endParaRPr sz="2400" b="0" i="0" u="none" strike="noStrike" cap="none">
              <a:solidFill>
                <a:srgbClr val="FFFFFF">
                  <a:alpha val="100000"/>
                </a:srgbClr>
              </a:solidFill>
              <a:latin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0" y="0"/>
            <a:ext cx="9144000" cy="914400"/>
          </a:xfrm>
          <a:solidFill>
            <a:srgbClr val="00665F">
              <a:alpha val="100000"/>
            </a:srgbClr>
          </a:solidFill>
        </p:spPr>
        <p:txBody>
          <a:bodyPr/>
          <a:lstStyle/>
          <a:p>
            <a:pPr marL="0" marR="0" algn="l">
              <a:lnSpc>
                <a:spcPct val="100000"/>
              </a:lnSpc>
              <a:spcBef>
                <a:spcPts val="0"/>
              </a:spcBef>
              <a:spcAft>
                <a:spcPts val="0"/>
              </a:spcAft>
              <a:buNone/>
            </a:pPr>
            <a:r>
              <a:t> </a:t>
            </a:r>
          </a:p>
        </p:txBody>
      </p:sp>
      <p:sp>
        <p:nvSpPr>
          <p:cNvPr id="3" name="Content Placeholder 2"/>
          <p:cNvSpPr>
            <a:spLocks noGrp="1"/>
          </p:cNvSpPr>
          <p:nvPr>
            <p:ph/>
          </p:nvPr>
        </p:nvSpPr>
        <p:spPr>
          <a:xfrm>
            <a:off x="0" y="274320"/>
            <a:ext cx="9144000" cy="457200"/>
          </a:xfrm>
        </p:spPr>
        <p:txBody>
          <a:bodyPr/>
          <a:lstStyle/>
          <a:p>
            <a:pPr marL="0" marR="0" algn="ctr">
              <a:lnSpc>
                <a:spcPct val="100000"/>
              </a:lnSpc>
              <a:spcBef>
                <a:spcPts val="0"/>
              </a:spcBef>
              <a:spcAft>
                <a:spcPts val="0"/>
              </a:spcAft>
              <a:buNone/>
            </a:pPr>
            <a:r>
              <a:rPr sz="2000" b="1" i="0" u="none" strike="noStrike" cap="none">
                <a:solidFill>
                  <a:srgbClr val="000000">
                    <a:alpha val="100000"/>
                  </a:srgbClr>
                </a:solidFill>
                <a:latin typeface="Arial"/>
                <a:cs typeface="Arial"/>
                <a:sym typeface="Arial"/>
              </a:rPr>
              <a:t>About this document</a:t>
            </a:r>
          </a:p>
        </p:txBody>
      </p:sp>
      <p:sp>
        <p:nvSpPr>
          <p:cNvPr id="4" name="Content Placeholder 3"/>
          <p:cNvSpPr>
            <a:spLocks noGrp="1"/>
          </p:cNvSpPr>
          <p:nvPr>
            <p:ph/>
          </p:nvPr>
        </p:nvSpPr>
        <p:spPr>
          <a:xfrm>
            <a:off x="457200" y="1188720"/>
            <a:ext cx="8229600" cy="5029200"/>
          </a:xfrm>
        </p:spPr>
        <p:txBody>
          <a:bodyPr lIns="91440" tIns="45720" rIns="91440" bIns="45720" anchor="t"/>
          <a:lstStyle/>
          <a:p>
            <a:pPr marL="0" marR="0" algn="l">
              <a:lnSpc>
                <a:spcPct val="100000"/>
              </a:lnSpc>
              <a:spcBef>
                <a:spcPts val="0"/>
              </a:spcBef>
              <a:spcAft>
                <a:spcPts val="0"/>
              </a:spcAft>
              <a:buNone/>
            </a:pPr>
            <a:r>
              <a:rPr sz="1000" b="1" i="0" u="none" strike="noStrike" cap="none">
                <a:solidFill>
                  <a:srgbClr val="000000">
                    <a:alpha val="100000"/>
                  </a:srgbClr>
                </a:solidFill>
                <a:latin typeface="Arial"/>
                <a:cs typeface="Arial"/>
                <a:sym typeface="Arial"/>
              </a:rPr>
              <a:t>This document, produced by MHCLG, presents high-level data to support the Pride in Place Programme. It is intended to support Neighbourhood Boards in both identifying and evidencing local needs or trends. It does not make policy recommendations.</a:t>
            </a:r>
          </a:p>
          <a:p>
            <a:pPr marL="0" marR="0" algn="l">
              <a:lnSpc>
                <a:spcPct val="100000"/>
              </a:lnSpc>
              <a:spcBef>
                <a:spcPts val="0"/>
              </a:spcBef>
              <a:spcAft>
                <a:spcPts val="0"/>
              </a:spcAft>
              <a:buNone/>
            </a:pPr>
            <a:r>
              <a:t> </a:t>
            </a:r>
          </a:p>
          <a:p>
            <a:pPr marL="0" marR="0" algn="l">
              <a:lnSpc>
                <a:spcPct val="100000"/>
              </a:lnSpc>
              <a:spcBef>
                <a:spcPts val="0"/>
              </a:spcBef>
              <a:spcAft>
                <a:spcPts val="0"/>
              </a:spcAft>
              <a:buNone/>
            </a:pPr>
            <a:r>
              <a:rPr sz="1100" b="1" i="0" u="sng" strike="noStrike" cap="none">
                <a:solidFill>
                  <a:srgbClr val="000000">
                    <a:alpha val="100000"/>
                  </a:srgbClr>
                </a:solidFill>
                <a:latin typeface="Arial"/>
                <a:cs typeface="Arial"/>
                <a:sym typeface="Arial"/>
              </a:rPr>
              <a:t>Background</a:t>
            </a:r>
          </a:p>
          <a:p>
            <a:pPr marL="254000" marR="0" algn="l">
              <a:lnSpc>
                <a:spcPct val="110000"/>
              </a:lnSpc>
              <a:spcBef>
                <a:spcPts val="0"/>
              </a:spcBef>
              <a:spcAft>
                <a:spcPts val="300"/>
              </a:spcAft>
              <a:buNone/>
            </a:pPr>
            <a:r>
              <a:rPr sz="950" b="0" i="0" u="none" strike="noStrike" cap="none">
                <a:solidFill>
                  <a:srgbClr val="000000">
                    <a:alpha val="100000"/>
                  </a:srgbClr>
                </a:solidFill>
                <a:latin typeface="Arial"/>
                <a:cs typeface="Arial"/>
                <a:sym typeface="Arial"/>
              </a:rPr>
              <a:t>• The Pride in Place Programme will provide 284 communities across the UK with up to £20 million of funding over the next decade. This support will help local people shape the future of their neighbourhood and deliver real change across the country.</a:t>
            </a:r>
          </a:p>
          <a:p>
            <a:pPr marL="254000" marR="0" algn="l">
              <a:lnSpc>
                <a:spcPct val="110000"/>
              </a:lnSpc>
              <a:spcBef>
                <a:spcPts val="0"/>
              </a:spcBef>
              <a:spcAft>
                <a:spcPts val="300"/>
              </a:spcAft>
              <a:buNone/>
            </a:pPr>
            <a:r>
              <a:rPr sz="950" b="0" i="0" u="none" strike="noStrike" cap="none">
                <a:solidFill>
                  <a:srgbClr val="000000">
                    <a:alpha val="100000"/>
                  </a:srgbClr>
                </a:solidFill>
                <a:latin typeface="Arial"/>
                <a:cs typeface="Arial"/>
                <a:sym typeface="Arial"/>
              </a:rPr>
              <a:t>• Data is presented across broad themes that Neighbourhood Boards may consider addressing through the programme.</a:t>
            </a:r>
          </a:p>
          <a:p>
            <a:pPr marL="254000" marR="0" algn="l">
              <a:lnSpc>
                <a:spcPct val="110000"/>
              </a:lnSpc>
              <a:spcBef>
                <a:spcPts val="0"/>
              </a:spcBef>
              <a:spcAft>
                <a:spcPts val="300"/>
              </a:spcAft>
              <a:buNone/>
            </a:pPr>
            <a:r>
              <a:rPr sz="950" b="0" i="0" u="none" strike="noStrike" cap="none">
                <a:solidFill>
                  <a:srgbClr val="000000">
                    <a:alpha val="100000"/>
                  </a:srgbClr>
                </a:solidFill>
                <a:latin typeface="Arial"/>
                <a:cs typeface="Arial"/>
                <a:sym typeface="Arial"/>
              </a:rPr>
              <a:t>• These packs do not take account of the implementation of current national or local policy interventions.</a:t>
            </a:r>
          </a:p>
          <a:p>
            <a:pPr marL="0" marR="0" algn="l">
              <a:lnSpc>
                <a:spcPct val="100000"/>
              </a:lnSpc>
              <a:spcBef>
                <a:spcPts val="0"/>
              </a:spcBef>
              <a:spcAft>
                <a:spcPts val="0"/>
              </a:spcAft>
              <a:buNone/>
            </a:pPr>
            <a:r>
              <a:t> </a:t>
            </a:r>
          </a:p>
          <a:p>
            <a:pPr marL="0" marR="0" algn="l">
              <a:lnSpc>
                <a:spcPct val="100000"/>
              </a:lnSpc>
              <a:spcBef>
                <a:spcPts val="0"/>
              </a:spcBef>
              <a:spcAft>
                <a:spcPts val="0"/>
              </a:spcAft>
              <a:buNone/>
            </a:pPr>
            <a:r>
              <a:rPr sz="1100" b="1" i="0" u="sng" strike="noStrike" cap="none">
                <a:solidFill>
                  <a:srgbClr val="000000">
                    <a:alpha val="100000"/>
                  </a:srgbClr>
                </a:solidFill>
                <a:latin typeface="Arial"/>
                <a:cs typeface="Arial"/>
                <a:sym typeface="Arial"/>
              </a:rPr>
              <a:t>Data caveats</a:t>
            </a:r>
          </a:p>
          <a:p>
            <a:pPr marL="254000" marR="0" algn="l">
              <a:lnSpc>
                <a:spcPct val="110000"/>
              </a:lnSpc>
              <a:spcBef>
                <a:spcPts val="0"/>
              </a:spcBef>
              <a:spcAft>
                <a:spcPts val="300"/>
              </a:spcAft>
              <a:buNone/>
            </a:pPr>
            <a:r>
              <a:rPr sz="950" b="0" i="0" u="none" strike="noStrike" cap="none">
                <a:solidFill>
                  <a:srgbClr val="000000">
                    <a:alpha val="100000"/>
                  </a:srgbClr>
                </a:solidFill>
                <a:latin typeface="Arial"/>
                <a:cs typeface="Arial"/>
                <a:sym typeface="Arial"/>
              </a:rPr>
              <a:t>• The data sources in this pack are the latest available as of 1st January 2026. The metrics in this pack do not account for any boundary request changes submitted by places.</a:t>
            </a:r>
          </a:p>
          <a:p>
            <a:pPr marL="254000" marR="0" algn="l">
              <a:lnSpc>
                <a:spcPct val="110000"/>
              </a:lnSpc>
              <a:spcBef>
                <a:spcPts val="0"/>
              </a:spcBef>
              <a:spcAft>
                <a:spcPts val="300"/>
              </a:spcAft>
              <a:buNone/>
            </a:pPr>
            <a:r>
              <a:rPr sz="950" b="0" i="0" u="none" strike="noStrike" cap="none">
                <a:solidFill>
                  <a:srgbClr val="000000">
                    <a:alpha val="100000"/>
                  </a:srgbClr>
                </a:solidFill>
                <a:latin typeface="Arial"/>
                <a:cs typeface="Arial"/>
                <a:sym typeface="Arial"/>
              </a:rPr>
              <a:t>• There has been a 'point in polygon' matching exercise to provide a lookup between 2001, 2011 and 2022 DataZones to ensure historical comparability.</a:t>
            </a:r>
          </a:p>
          <a:p>
            <a:pPr marL="254000" marR="0" algn="l">
              <a:lnSpc>
                <a:spcPct val="110000"/>
              </a:lnSpc>
              <a:spcBef>
                <a:spcPts val="0"/>
              </a:spcBef>
              <a:spcAft>
                <a:spcPts val="300"/>
              </a:spcAft>
              <a:buNone/>
            </a:pPr>
            <a:r>
              <a:rPr sz="950" b="0" i="0" u="none" strike="noStrike" cap="none">
                <a:solidFill>
                  <a:srgbClr val="000000">
                    <a:alpha val="100000"/>
                  </a:srgbClr>
                </a:solidFill>
                <a:latin typeface="Arial"/>
                <a:cs typeface="Arial"/>
                <a:sym typeface="Arial"/>
              </a:rPr>
              <a:t>• There is no small area data relating to household income since 2017 so is not included in this datapack.</a:t>
            </a:r>
          </a:p>
          <a:p>
            <a:pPr marL="254000" marR="0" algn="l">
              <a:lnSpc>
                <a:spcPct val="110000"/>
              </a:lnSpc>
              <a:spcBef>
                <a:spcPts val="0"/>
              </a:spcBef>
              <a:spcAft>
                <a:spcPts val="300"/>
              </a:spcAft>
              <a:buNone/>
            </a:pPr>
            <a:r>
              <a:rPr sz="950" b="0" i="0" u="none" strike="noStrike" cap="none">
                <a:solidFill>
                  <a:srgbClr val="000000">
                    <a:alpha val="100000"/>
                  </a:srgbClr>
                </a:solidFill>
                <a:latin typeface="Arial"/>
                <a:cs typeface="Arial"/>
                <a:sym typeface="Arial"/>
              </a:rPr>
              <a:t>• Lockdown restrictions and the furlough scheme were in place at the time Census 2022 was conducted in Scotland, which may impact certain socio-economic metrics.</a:t>
            </a:r>
          </a:p>
          <a:p>
            <a:pPr marL="254000">
              <a:lnSpc>
                <a:spcPct val="110000"/>
              </a:lnSpc>
              <a:spcBef>
                <a:spcPts val="0"/>
              </a:spcBef>
              <a:spcAft>
                <a:spcPts val="300"/>
              </a:spcAft>
              <a:buNone/>
            </a:pPr>
            <a:r>
              <a:rPr lang="en-GB" sz="950" dirty="0">
                <a:solidFill>
                  <a:srgbClr val="000000">
                    <a:alpha val="100000"/>
                  </a:srgbClr>
                </a:solidFill>
                <a:latin typeface="Arial"/>
                <a:cs typeface="Arial"/>
              </a:rPr>
              <a:t>• The boundaries used in this data pack are based on 2011 Intermediate Zone geographies, derived from the neighbourhood names provided by </a:t>
            </a:r>
            <a:r>
              <a:rPr lang="en-GB" sz="950">
                <a:solidFill>
                  <a:srgbClr val="000000">
                    <a:alpha val="100000"/>
                  </a:srgbClr>
                </a:solidFill>
                <a:latin typeface="Arial"/>
                <a:cs typeface="Arial"/>
              </a:rPr>
              <a:t>the Scotland</a:t>
            </a:r>
            <a:r>
              <a:rPr lang="en-GB" sz="950" dirty="0">
                <a:solidFill>
                  <a:srgbClr val="000000">
                    <a:alpha val="100000"/>
                  </a:srgbClr>
                </a:solidFill>
                <a:latin typeface="Arial"/>
                <a:cs typeface="Arial"/>
              </a:rPr>
              <a:t> Office. Only full Intermediate Zones are included in the pack.</a:t>
            </a:r>
            <a:endParaRPr lang="en-GB"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1371600" y="91440"/>
            <a:ext cx="7315200" cy="914400"/>
          </a:xfrm>
        </p:spPr>
        <p:txBody>
          <a:bodyPr lIns="91440" tIns="45720" rIns="91440" bIns="45720" anchor="t"/>
          <a:lstStyle/>
          <a:p>
            <a:pPr marL="0" marR="0" algn="ctr">
              <a:lnSpc>
                <a:spcPct val="100000"/>
              </a:lnSpc>
              <a:spcBef>
                <a:spcPts val="0"/>
              </a:spcBef>
              <a:spcAft>
                <a:spcPts val="0"/>
              </a:spcAft>
              <a:buNone/>
            </a:pPr>
            <a:r>
              <a:rPr sz="1800" b="1" i="0" u="none" strike="noStrike" cap="none">
                <a:solidFill>
                  <a:srgbClr val="000000">
                    <a:alpha val="100000"/>
                  </a:srgbClr>
                </a:solidFill>
                <a:latin typeface="Arial"/>
                <a:cs typeface="Arial"/>
                <a:sym typeface="Arial"/>
              </a:rPr>
              <a:t>Map showing the boundary and surrounding context of </a:t>
            </a:r>
            <a:r>
              <a:rPr sz="1800" b="1" i="0" u="none" strike="noStrike" cap="none" err="1">
                <a:solidFill>
                  <a:srgbClr val="000000">
                    <a:alpha val="100000"/>
                  </a:srgbClr>
                </a:solidFill>
                <a:latin typeface="Arial"/>
                <a:cs typeface="Arial"/>
                <a:sym typeface="Arial"/>
              </a:rPr>
              <a:t>Methil</a:t>
            </a:r>
            <a:r>
              <a:rPr sz="1800" b="1" i="0" u="none" strike="noStrike" cap="none">
                <a:solidFill>
                  <a:srgbClr val="000000">
                    <a:alpha val="100000"/>
                  </a:srgbClr>
                </a:solidFill>
                <a:latin typeface="Arial"/>
                <a:cs typeface="Arial"/>
                <a:sym typeface="Arial"/>
              </a:rPr>
              <a:t> and </a:t>
            </a:r>
            <a:r>
              <a:rPr sz="1800" b="1" i="0" u="none" strike="noStrike" cap="none" err="1">
                <a:solidFill>
                  <a:srgbClr val="000000">
                    <a:alpha val="100000"/>
                  </a:srgbClr>
                </a:solidFill>
                <a:latin typeface="Arial"/>
                <a:cs typeface="Arial"/>
                <a:sym typeface="Arial"/>
              </a:rPr>
              <a:t>Buckhaven</a:t>
            </a:r>
            <a:endParaRPr lang="en-US" err="1"/>
          </a:p>
        </p:txBody>
      </p:sp>
      <p:pic>
        <p:nvPicPr>
          <p:cNvPr id="3" name="Content Placeholder 2"/>
          <p:cNvPicPr>
            <a:picLocks noGrp="1"/>
          </p:cNvPicPr>
          <p:nvPr>
            <p:ph/>
          </p:nvPr>
        </p:nvPicPr>
        <p:blipFill>
          <a:blip r:embed="rId2"/>
          <a:stretch>
            <a:fillRect/>
          </a:stretch>
        </p:blipFill>
        <p:spPr>
          <a:xfrm>
            <a:off x="457200" y="1097280"/>
            <a:ext cx="8229600" cy="5029200"/>
          </a:xfrm>
          <a:prstGeom prst="rect">
            <a:avLst/>
          </a:prstGeom>
        </p:spPr>
      </p:pic>
      <p:sp>
        <p:nvSpPr>
          <p:cNvPr id="4" name="Content Placeholder 3"/>
          <p:cNvSpPr>
            <a:spLocks noGrp="1"/>
          </p:cNvSpPr>
          <p:nvPr>
            <p:ph/>
          </p:nvPr>
        </p:nvSpPr>
        <p:spPr>
          <a:xfrm>
            <a:off x="0" y="6217920"/>
            <a:ext cx="9144000" cy="365760"/>
          </a:xfrm>
        </p:spPr>
        <p:txBody>
          <a:bodyPr/>
          <a:lstStyle/>
          <a:p>
            <a:pPr marL="0" marR="0" algn="ctr">
              <a:lnSpc>
                <a:spcPct val="100000"/>
              </a:lnSpc>
              <a:spcBef>
                <a:spcPts val="0"/>
              </a:spcBef>
              <a:spcAft>
                <a:spcPts val="0"/>
              </a:spcAft>
              <a:buNone/>
            </a:pPr>
            <a:r>
              <a:rPr sz="800" b="0" i="0" u="none" strike="noStrike" cap="none">
                <a:solidFill>
                  <a:srgbClr val="666666">
                    <a:alpha val="100000"/>
                  </a:srgbClr>
                </a:solidFill>
                <a:latin typeface="Arial"/>
                <a:cs typeface="Arial"/>
                <a:sym typeface="Arial"/>
              </a:rPr>
              <a:t>Contains OS data © Crown copyright 2026. OS Licence No. AC0000812160. © OpenStreetMap contributors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2286000" y="91440"/>
            <a:ext cx="7315200" cy="914400"/>
          </a:xfrm>
        </p:spPr>
        <p:txBody>
          <a:bodyPr/>
          <a:lstStyle/>
          <a:p>
            <a:pPr marL="0" marR="0" algn="l">
              <a:lnSpc>
                <a:spcPct val="100000"/>
              </a:lnSpc>
              <a:spcBef>
                <a:spcPts val="0"/>
              </a:spcBef>
              <a:spcAft>
                <a:spcPts val="0"/>
              </a:spcAft>
              <a:buNone/>
            </a:pPr>
            <a:r>
              <a:rPr sz="2800" b="1" i="0" u="none" strike="noStrike" cap="none">
                <a:solidFill>
                  <a:srgbClr val="000000">
                    <a:alpha val="100000"/>
                  </a:srgbClr>
                </a:solidFill>
                <a:latin typeface="Arial"/>
                <a:cs typeface="Arial"/>
                <a:sym typeface="Arial"/>
              </a:rPr>
              <a:t>Overview of indicators</a:t>
            </a:r>
          </a:p>
        </p:txBody>
      </p:sp>
      <p:pic>
        <p:nvPicPr>
          <p:cNvPr id="3" name="Content Placeholder 2"/>
          <p:cNvPicPr>
            <a:picLocks noGrp="1"/>
          </p:cNvPicPr>
          <p:nvPr>
            <p:ph/>
          </p:nvPr>
        </p:nvPicPr>
        <p:blipFill>
          <a:blip r:embed="rId2"/>
          <a:stretch>
            <a:fillRect/>
          </a:stretch>
        </p:blipFill>
        <p:spPr>
          <a:xfrm>
            <a:off x="457200" y="1645920"/>
            <a:ext cx="4572000" cy="4206240"/>
          </a:xfrm>
          <a:prstGeom prst="rect">
            <a:avLst/>
          </a:prstGeom>
        </p:spPr>
      </p:pic>
      <p:sp>
        <p:nvSpPr>
          <p:cNvPr id="4" name="Content Placeholder 3"/>
          <p:cNvSpPr>
            <a:spLocks noGrp="1"/>
          </p:cNvSpPr>
          <p:nvPr>
            <p:ph/>
          </p:nvPr>
        </p:nvSpPr>
        <p:spPr>
          <a:xfrm>
            <a:off x="5486400" y="1463040"/>
            <a:ext cx="3291840" cy="4572000"/>
          </a:xfrm>
        </p:spPr>
        <p:txBody>
          <a:bodyPr/>
          <a:lstStyle/>
          <a:p>
            <a:pPr algn="l">
              <a:spcBef>
                <a:spcPts val="0"/>
              </a:spcBef>
            </a:pPr>
            <a:r>
              <a:rPr sz="1000" b="0" i="0" u="none" strike="noStrike" cap="none" dirty="0">
                <a:solidFill>
                  <a:srgbClr val="000000">
                    <a:alpha val="100000"/>
                  </a:srgbClr>
                </a:solidFill>
                <a:latin typeface="Arial"/>
                <a:cs typeface="Arial"/>
                <a:sym typeface="Arial"/>
              </a:rPr>
              <a:t>This radar chart compares the relative performance of Methil and Buckhaven across six key indicators against both the Fife Local Authority average and the Scottish National baseline</a:t>
            </a:r>
            <a:r>
              <a:rPr lang="en-GB" sz="1000" dirty="0">
                <a:solidFill>
                  <a:srgbClr val="000000">
                    <a:alpha val="100000"/>
                  </a:srgbClr>
                </a:solidFill>
                <a:latin typeface="Arial"/>
                <a:cs typeface="Arial"/>
                <a:sym typeface="Arial"/>
              </a:rPr>
              <a:t>.</a:t>
            </a:r>
            <a:r>
              <a:rPr sz="1000" b="0" i="0" u="none" strike="noStrike" cap="none" dirty="0">
                <a:solidFill>
                  <a:srgbClr val="000000">
                    <a:alpha val="100000"/>
                  </a:srgbClr>
                </a:solidFill>
                <a:latin typeface="Arial"/>
                <a:cs typeface="Arial"/>
                <a:sym typeface="Arial"/>
              </a:rPr>
              <a:t> Values </a:t>
            </a:r>
            <a:r>
              <a:rPr lang="en-US" sz="1000" b="0" i="0" u="none" strike="noStrike" cap="none" dirty="0">
                <a:solidFill>
                  <a:srgbClr val="000000">
                    <a:alpha val="100000"/>
                  </a:srgbClr>
                </a:solidFill>
                <a:latin typeface="Arial"/>
                <a:cs typeface="Arial"/>
                <a:sym typeface="Arial"/>
              </a:rPr>
              <a:t>plotted outside the</a:t>
            </a:r>
            <a:r>
              <a:rPr lang="en-US" sz="1000" dirty="0">
                <a:solidFill>
                  <a:srgbClr val="000000">
                    <a:alpha val="100000"/>
                  </a:srgbClr>
                </a:solidFill>
                <a:latin typeface="Arial"/>
                <a:cs typeface="Arial"/>
                <a:sym typeface="Arial"/>
              </a:rPr>
              <a:t> </a:t>
            </a:r>
            <a:r>
              <a:rPr lang="en-GB" sz="1000" dirty="0">
                <a:solidFill>
                  <a:srgbClr val="000000">
                    <a:alpha val="100000"/>
                  </a:srgbClr>
                </a:solidFill>
                <a:latin typeface="Arial"/>
                <a:cs typeface="Arial"/>
                <a:sym typeface="Arial"/>
              </a:rPr>
              <a:t>dotted</a:t>
            </a:r>
            <a:r>
              <a:rPr lang="en-GB" sz="1000" b="0" i="0" u="none" strike="noStrike" cap="none" dirty="0">
                <a:solidFill>
                  <a:srgbClr val="000000">
                    <a:alpha val="100000"/>
                  </a:srgbClr>
                </a:solidFill>
                <a:latin typeface="Arial"/>
                <a:cs typeface="Arial"/>
                <a:sym typeface="Arial"/>
              </a:rPr>
              <a:t> black</a:t>
            </a:r>
            <a:r>
              <a:rPr lang="en-US" sz="1000" dirty="0">
                <a:solidFill>
                  <a:srgbClr val="000000">
                    <a:alpha val="100000"/>
                  </a:srgbClr>
                </a:solidFill>
                <a:latin typeface="Arial"/>
                <a:cs typeface="Arial"/>
                <a:sym typeface="Arial"/>
              </a:rPr>
              <a:t> </a:t>
            </a:r>
            <a:r>
              <a:rPr lang="en-US" sz="1000" b="0" i="0" u="none" strike="noStrike" cap="none" dirty="0">
                <a:solidFill>
                  <a:srgbClr val="000000">
                    <a:alpha val="100000"/>
                  </a:srgbClr>
                </a:solidFill>
                <a:latin typeface="Arial"/>
                <a:cs typeface="Arial"/>
                <a:sym typeface="Arial"/>
              </a:rPr>
              <a:t>national </a:t>
            </a:r>
            <a:r>
              <a:rPr lang="en-US" sz="1000" dirty="0">
                <a:solidFill>
                  <a:srgbClr val="000000">
                    <a:alpha val="100000"/>
                  </a:srgbClr>
                </a:solidFill>
                <a:latin typeface="Arial"/>
                <a:cs typeface="Arial"/>
                <a:sym typeface="Arial"/>
              </a:rPr>
              <a:t>line indicate </a:t>
            </a:r>
            <a:r>
              <a:rPr lang="en-US" sz="1000" b="0" i="0" u="none" strike="noStrike" cap="none" dirty="0">
                <a:solidFill>
                  <a:srgbClr val="000000">
                    <a:alpha val="100000"/>
                  </a:srgbClr>
                </a:solidFill>
                <a:latin typeface="Arial"/>
                <a:cs typeface="Arial"/>
                <a:sym typeface="Arial"/>
              </a:rPr>
              <a:t>rates higher than the national average</a:t>
            </a:r>
            <a:r>
              <a:rPr sz="1000" b="0" i="0" u="none" strike="noStrike" cap="none" dirty="0">
                <a:solidFill>
                  <a:srgbClr val="000000">
                    <a:alpha val="100000"/>
                  </a:srgbClr>
                </a:solidFill>
                <a:latin typeface="Arial"/>
                <a:cs typeface="Arial"/>
                <a:sym typeface="Arial"/>
              </a:rPr>
              <a:t>, while values inside indicate lower rates. Note that being above or below the baseline can be positive or negative depending on the indicator. For example, higher than average Universal Credit claimants or economic inactivity represent negative outcomes, whereas higher than average educational attainment represents a positive outcome.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1920615" y="100809"/>
            <a:ext cx="7315200" cy="914400"/>
          </a:xfrm>
        </p:spPr>
        <p:txBody>
          <a:bodyPr/>
          <a:lstStyle/>
          <a:p>
            <a:pPr marL="0" marR="0" algn="l">
              <a:lnSpc>
                <a:spcPct val="100000"/>
              </a:lnSpc>
              <a:spcBef>
                <a:spcPts val="0"/>
              </a:spcBef>
              <a:spcAft>
                <a:spcPts val="0"/>
              </a:spcAft>
              <a:buNone/>
            </a:pPr>
            <a:r>
              <a:rPr sz="2800" b="1" i="0" u="none" strike="noStrike" cap="none">
                <a:solidFill>
                  <a:srgbClr val="000000">
                    <a:alpha val="100000"/>
                  </a:srgbClr>
                </a:solidFill>
                <a:latin typeface="Arial"/>
                <a:cs typeface="Arial"/>
                <a:sym typeface="Arial"/>
              </a:rPr>
              <a:t>Safety, Security and Cohesion</a:t>
            </a:r>
          </a:p>
        </p:txBody>
      </p:sp>
      <p:sp>
        <p:nvSpPr>
          <p:cNvPr id="3" name="Content Placeholder 2"/>
          <p:cNvSpPr>
            <a:spLocks noGrp="1"/>
          </p:cNvSpPr>
          <p:nvPr>
            <p:ph/>
          </p:nvPr>
        </p:nvSpPr>
        <p:spPr>
          <a:xfrm>
            <a:off x="457200" y="1188720"/>
            <a:ext cx="4389120" cy="365760"/>
          </a:xfrm>
        </p:spPr>
        <p:txBody>
          <a:bodyPr/>
          <a:lstStyle/>
          <a:p>
            <a:pPr marL="0" marR="0" algn="l">
              <a:lnSpc>
                <a:spcPct val="100000"/>
              </a:lnSpc>
              <a:spcBef>
                <a:spcPts val="0"/>
              </a:spcBef>
              <a:spcAft>
                <a:spcPts val="0"/>
              </a:spcAft>
              <a:buNone/>
            </a:pPr>
            <a:r>
              <a:rPr sz="1100" b="1" i="0" u="none" strike="noStrike" cap="none">
                <a:solidFill>
                  <a:srgbClr val="000000">
                    <a:alpha val="100000"/>
                  </a:srgbClr>
                </a:solidFill>
                <a:latin typeface="Arial"/>
                <a:cs typeface="Arial"/>
                <a:sym typeface="Arial"/>
              </a:rPr>
              <a:t>Recorded crime type per 1,000 population</a:t>
            </a:r>
          </a:p>
        </p:txBody>
      </p:sp>
      <p:graphicFrame>
        <p:nvGraphicFramePr>
          <p:cNvPr id="4" name="Table 3"/>
          <p:cNvGraphicFramePr>
            <a:graphicFrameLocks noGrp="1"/>
          </p:cNvGraphicFramePr>
          <p:nvPr>
            <p:extLst>
              <p:ext uri="{D42A27DB-BD31-4B8C-83A1-F6EECF244321}">
                <p14:modId xmlns:p14="http://schemas.microsoft.com/office/powerpoint/2010/main" val="512033377"/>
              </p:ext>
            </p:extLst>
          </p:nvPr>
        </p:nvGraphicFramePr>
        <p:xfrm>
          <a:off x="457200" y="1463040"/>
          <a:ext cx="4480560" cy="4372608"/>
        </p:xfrm>
        <a:graphic>
          <a:graphicData uri="http://schemas.openxmlformats.org/drawingml/2006/table">
            <a:tbl>
              <a:tblPr/>
              <a:tblGrid>
                <a:gridCol w="201168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gridCol w="822960">
                  <a:extLst>
                    <a:ext uri="{9D8B030D-6E8A-4147-A177-3AD203B41FA5}">
                      <a16:colId xmlns:a16="http://schemas.microsoft.com/office/drawing/2014/main" val="20003"/>
                    </a:ext>
                  </a:extLst>
                </a:gridCol>
              </a:tblGrid>
              <a:tr h="826663">
                <a:tc>
                  <a:txBody>
                    <a:bodyPr/>
                    <a:lstStyle/>
                    <a:p>
                      <a:pPr marL="63500" marR="63500" algn="l">
                        <a:lnSpc>
                          <a:spcPct val="100000"/>
                        </a:lnSpc>
                        <a:spcBef>
                          <a:spcPts val="500"/>
                        </a:spcBef>
                        <a:spcAft>
                          <a:spcPts val="500"/>
                        </a:spcAft>
                        <a:buNone/>
                      </a:pPr>
                      <a:r>
                        <a:rPr sz="1000" b="1" i="0" u="none" strike="noStrike" cap="none">
                          <a:solidFill>
                            <a:srgbClr val="FFFFFF">
                              <a:alpha val="100000"/>
                            </a:srgbClr>
                          </a:solidFill>
                          <a:latin typeface="Arial"/>
                          <a:cs typeface="Arial"/>
                          <a:sym typeface="Arial"/>
                        </a:rPr>
                        <a:t>Category</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63500" marR="63500" algn="r">
                        <a:lnSpc>
                          <a:spcPct val="100000"/>
                        </a:lnSpc>
                        <a:spcBef>
                          <a:spcPts val="500"/>
                        </a:spcBef>
                        <a:spcAft>
                          <a:spcPts val="500"/>
                        </a:spcAft>
                        <a:buNone/>
                      </a:pPr>
                      <a:r>
                        <a:rPr sz="1000" b="1" i="0" u="none" strike="noStrike" cap="none" dirty="0" err="1">
                          <a:solidFill>
                            <a:srgbClr val="FFFFFF"/>
                          </a:solidFill>
                          <a:latin typeface="Arial"/>
                          <a:cs typeface="Arial"/>
                          <a:sym typeface="Arial"/>
                        </a:rPr>
                        <a:t>Methil</a:t>
                      </a:r>
                      <a:r>
                        <a:rPr sz="1000" b="1" i="0" u="none" strike="noStrike" cap="none" dirty="0">
                          <a:solidFill>
                            <a:srgbClr val="FFFFFF"/>
                          </a:solidFill>
                          <a:latin typeface="Arial"/>
                          <a:cs typeface="Arial"/>
                          <a:sym typeface="Arial"/>
                        </a:rPr>
                        <a:t> and </a:t>
                      </a:r>
                      <a:r>
                        <a:rPr sz="1000" b="1" i="0" u="none" strike="noStrike" cap="none" dirty="0" err="1">
                          <a:solidFill>
                            <a:srgbClr val="FFFFFF"/>
                          </a:solidFill>
                          <a:latin typeface="Arial"/>
                          <a:cs typeface="Arial"/>
                          <a:sym typeface="Arial"/>
                        </a:rPr>
                        <a:t>Buckhaven</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63500" marR="63500" algn="r">
                        <a:lnSpc>
                          <a:spcPct val="100000"/>
                        </a:lnSpc>
                        <a:spcBef>
                          <a:spcPts val="500"/>
                        </a:spcBef>
                        <a:spcAft>
                          <a:spcPts val="500"/>
                        </a:spcAft>
                        <a:buNone/>
                      </a:pPr>
                      <a:r>
                        <a:rPr sz="1000" b="1" i="0" u="none" strike="noStrike" cap="none">
                          <a:solidFill>
                            <a:srgbClr val="FFFFFF">
                              <a:alpha val="100000"/>
                            </a:srgbClr>
                          </a:solidFill>
                          <a:latin typeface="Arial"/>
                          <a:cs typeface="Arial"/>
                          <a:sym typeface="Arial"/>
                        </a:rPr>
                        <a:t>Fife</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63500" marR="63500" algn="r">
                        <a:lnSpc>
                          <a:spcPct val="100000"/>
                        </a:lnSpc>
                        <a:spcBef>
                          <a:spcPts val="500"/>
                        </a:spcBef>
                        <a:spcAft>
                          <a:spcPts val="500"/>
                        </a:spcAft>
                        <a:buNone/>
                      </a:pPr>
                      <a:r>
                        <a:rPr sz="1000" b="1" i="0" u="none" strike="noStrike" cap="none">
                          <a:solidFill>
                            <a:srgbClr val="FFFFFF">
                              <a:alpha val="100000"/>
                            </a:srgbClr>
                          </a:solidFill>
                          <a:latin typeface="Arial"/>
                          <a:cs typeface="Arial"/>
                          <a:sym typeface="Arial"/>
                        </a:rPr>
                        <a:t>Scotland</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extLst>
                  <a:ext uri="{0D108BD9-81ED-4DB2-BD59-A6C34878D82A}">
                    <a16:rowId xmlns:a16="http://schemas.microsoft.com/office/drawing/2014/main" val="10000"/>
                  </a:ext>
                </a:extLst>
              </a:tr>
              <a:tr h="739645">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Crimes of dishonesty</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17.3</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21.1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21.0</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extLst>
                  <a:ext uri="{0D108BD9-81ED-4DB2-BD59-A6C34878D82A}">
                    <a16:rowId xmlns:a16="http://schemas.microsoft.com/office/drawing/2014/main" val="10001"/>
                  </a:ext>
                </a:extLst>
              </a:tr>
              <a:tr h="739645">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Fire-raising, vandalism etc.</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11.4</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7.4</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7.0</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extLst>
                  <a:ext uri="{0D108BD9-81ED-4DB2-BD59-A6C34878D82A}">
                    <a16:rowId xmlns:a16="http://schemas.microsoft.com/office/drawing/2014/main" val="10002"/>
                  </a:ext>
                </a:extLst>
              </a:tr>
              <a:tr h="688885">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Non-sexual crimes of violence</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23.7</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14.0</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13.7</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extLst>
                  <a:ext uri="{0D108BD9-81ED-4DB2-BD59-A6C34878D82A}">
                    <a16:rowId xmlns:a16="http://schemas.microsoft.com/office/drawing/2014/main" val="10003"/>
                  </a:ext>
                </a:extLst>
              </a:tr>
              <a:tr h="688885">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Other crimes</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17.5</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8.5</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12.3</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extLst>
                  <a:ext uri="{0D108BD9-81ED-4DB2-BD59-A6C34878D82A}">
                    <a16:rowId xmlns:a16="http://schemas.microsoft.com/office/drawing/2014/main" val="10004"/>
                  </a:ext>
                </a:extLst>
              </a:tr>
              <a:tr h="688885">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Sexual crimes</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4.3</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3.5</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2.9</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extLst>
                  <a:ext uri="{0D108BD9-81ED-4DB2-BD59-A6C34878D82A}">
                    <a16:rowId xmlns:a16="http://schemas.microsoft.com/office/drawing/2014/main" val="10005"/>
                  </a:ext>
                </a:extLst>
              </a:tr>
            </a:tbl>
          </a:graphicData>
        </a:graphic>
      </p:graphicFrame>
      <p:sp>
        <p:nvSpPr>
          <p:cNvPr id="5" name="Content Placeholder 4"/>
          <p:cNvSpPr>
            <a:spLocks noGrp="1"/>
          </p:cNvSpPr>
          <p:nvPr>
            <p:ph/>
          </p:nvPr>
        </p:nvSpPr>
        <p:spPr>
          <a:xfrm>
            <a:off x="5120640" y="1188720"/>
            <a:ext cx="3657600" cy="365760"/>
          </a:xfrm>
        </p:spPr>
        <p:txBody>
          <a:bodyPr/>
          <a:lstStyle/>
          <a:p>
            <a:pPr marL="0" marR="0" algn="l">
              <a:lnSpc>
                <a:spcPct val="100000"/>
              </a:lnSpc>
              <a:spcBef>
                <a:spcPts val="0"/>
              </a:spcBef>
              <a:spcAft>
                <a:spcPts val="0"/>
              </a:spcAft>
              <a:buNone/>
            </a:pPr>
            <a:r>
              <a:rPr sz="1100" b="1" i="0" u="none" strike="noStrike" cap="none">
                <a:solidFill>
                  <a:srgbClr val="000000">
                    <a:alpha val="100000"/>
                  </a:srgbClr>
                </a:solidFill>
                <a:latin typeface="Arial"/>
                <a:cs typeface="Arial"/>
                <a:sym typeface="Arial"/>
              </a:rPr>
              <a:t>Headlines</a:t>
            </a:r>
          </a:p>
        </p:txBody>
      </p:sp>
      <p:sp>
        <p:nvSpPr>
          <p:cNvPr id="6" name="Content Placeholder 5"/>
          <p:cNvSpPr>
            <a:spLocks noGrp="1"/>
          </p:cNvSpPr>
          <p:nvPr>
            <p:ph/>
          </p:nvPr>
        </p:nvSpPr>
        <p:spPr>
          <a:xfrm>
            <a:off x="5073796" y="1463039"/>
            <a:ext cx="3657600" cy="1493396"/>
          </a:xfrm>
        </p:spPr>
        <p:txBody>
          <a:bodyPr/>
          <a:lstStyle/>
          <a:p>
            <a:pPr marL="0" marR="0" algn="l">
              <a:lnSpc>
                <a:spcPct val="100000"/>
              </a:lnSpc>
              <a:spcBef>
                <a:spcPts val="0"/>
              </a:spcBef>
              <a:spcAft>
                <a:spcPts val="0"/>
              </a:spcAft>
              <a:buNone/>
            </a:pPr>
            <a:r>
              <a:rPr sz="1050" b="0" i="0" u="none" strike="noStrike" cap="none">
                <a:solidFill>
                  <a:srgbClr val="000000">
                    <a:alpha val="100000"/>
                  </a:srgbClr>
                </a:solidFill>
                <a:latin typeface="Arial"/>
                <a:cs typeface="Arial"/>
                <a:sym typeface="Arial"/>
              </a:rPr>
              <a:t>The most frequent category of recorded crime in Methil and Buckhaven is 'Non-sexual crimes of violence' (23.7 per 1,000 population).  Local crime rates are higher than the national average in 4 categories, including Fire-raising, vandalism etc. and Non-sexual crimes of violence.  When compared to the wider Fife area, the neighbourhood sees higher rates of Fire-raising, vandalism etc..</a:t>
            </a:r>
          </a:p>
        </p:txBody>
      </p:sp>
      <p:sp>
        <p:nvSpPr>
          <p:cNvPr id="7" name="Content Placeholder 6"/>
          <p:cNvSpPr>
            <a:spLocks noGrp="1"/>
          </p:cNvSpPr>
          <p:nvPr>
            <p:ph/>
          </p:nvPr>
        </p:nvSpPr>
        <p:spPr>
          <a:xfrm>
            <a:off x="457200" y="6217920"/>
            <a:ext cx="8229600" cy="457200"/>
          </a:xfrm>
        </p:spPr>
        <p:txBody>
          <a:bodyPr/>
          <a:lstStyle/>
          <a:p>
            <a:pPr marL="0" marR="0" algn="r">
              <a:lnSpc>
                <a:spcPct val="100000"/>
              </a:lnSpc>
              <a:spcBef>
                <a:spcPts val="0"/>
              </a:spcBef>
              <a:spcAft>
                <a:spcPts val="0"/>
              </a:spcAft>
              <a:buNone/>
            </a:pPr>
            <a:r>
              <a:rPr sz="850" b="0" i="1" u="none" strike="noStrike" cap="none">
                <a:solidFill>
                  <a:srgbClr val="666666">
                    <a:alpha val="100000"/>
                  </a:srgbClr>
                </a:solidFill>
                <a:latin typeface="Arial"/>
                <a:cs typeface="Arial"/>
                <a:sym typeface="Arial"/>
              </a:rPr>
              <a:t>Source: Police Scotland (2025). Categories based on Scottish Government Group 1-5 classification.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1285407" y="194497"/>
            <a:ext cx="6858000" cy="914400"/>
          </a:xfrm>
        </p:spPr>
        <p:txBody>
          <a:bodyPr lIns="91440" tIns="45720" rIns="91440" bIns="45720" anchor="t"/>
          <a:lstStyle/>
          <a:p>
            <a:pPr marL="0" marR="0" algn="ctr">
              <a:lnSpc>
                <a:spcPct val="100000"/>
              </a:lnSpc>
              <a:spcBef>
                <a:spcPts val="0"/>
              </a:spcBef>
              <a:spcAft>
                <a:spcPts val="0"/>
              </a:spcAft>
              <a:buNone/>
            </a:pPr>
            <a:r>
              <a:rPr sz="2200" b="1" i="0" u="none" strike="noStrike" cap="none">
                <a:solidFill>
                  <a:srgbClr val="000000">
                    <a:alpha val="100000"/>
                  </a:srgbClr>
                </a:solidFill>
                <a:latin typeface="Arial"/>
                <a:cs typeface="Arial"/>
                <a:sym typeface="Arial"/>
              </a:rPr>
              <a:t>High Streets and Community Assets in </a:t>
            </a:r>
            <a:r>
              <a:rPr sz="2200" b="1" i="0" u="none" strike="noStrike" cap="none" err="1">
                <a:solidFill>
                  <a:srgbClr val="000000">
                    <a:alpha val="100000"/>
                  </a:srgbClr>
                </a:solidFill>
                <a:latin typeface="Arial"/>
                <a:cs typeface="Arial"/>
                <a:sym typeface="Arial"/>
              </a:rPr>
              <a:t>Methil</a:t>
            </a:r>
            <a:r>
              <a:rPr sz="2200" b="1" i="0" u="none" strike="noStrike" cap="none">
                <a:solidFill>
                  <a:srgbClr val="000000">
                    <a:alpha val="100000"/>
                  </a:srgbClr>
                </a:solidFill>
                <a:latin typeface="Arial"/>
                <a:cs typeface="Arial"/>
                <a:sym typeface="Arial"/>
              </a:rPr>
              <a:t> and </a:t>
            </a:r>
            <a:r>
              <a:rPr sz="2200" b="1" i="0" u="none" strike="noStrike" cap="none" err="1">
                <a:solidFill>
                  <a:srgbClr val="000000">
                    <a:alpha val="100000"/>
                  </a:srgbClr>
                </a:solidFill>
                <a:latin typeface="Arial"/>
                <a:cs typeface="Arial"/>
                <a:sym typeface="Arial"/>
              </a:rPr>
              <a:t>Buckhaven</a:t>
            </a:r>
            <a:endParaRPr lang="en-US" err="1"/>
          </a:p>
        </p:txBody>
      </p:sp>
      <p:sp>
        <p:nvSpPr>
          <p:cNvPr id="3" name="Content Placeholder 2"/>
          <p:cNvSpPr>
            <a:spLocks noGrp="1"/>
          </p:cNvSpPr>
          <p:nvPr>
            <p:ph/>
          </p:nvPr>
        </p:nvSpPr>
        <p:spPr>
          <a:xfrm>
            <a:off x="457200" y="1005840"/>
            <a:ext cx="8229600" cy="548640"/>
          </a:xfrm>
        </p:spPr>
        <p:txBody>
          <a:bodyPr/>
          <a:lstStyle/>
          <a:p>
            <a:pPr marL="0" marR="0" algn="l">
              <a:lnSpc>
                <a:spcPct val="100000"/>
              </a:lnSpc>
              <a:spcBef>
                <a:spcPts val="0"/>
              </a:spcBef>
              <a:spcAft>
                <a:spcPts val="0"/>
              </a:spcAft>
              <a:buNone/>
            </a:pPr>
            <a:r>
              <a:rPr sz="950" b="0" i="0" u="none" strike="noStrike" cap="none">
                <a:solidFill>
                  <a:srgbClr val="000000">
                    <a:alpha val="100000"/>
                  </a:srgbClr>
                </a:solidFill>
                <a:latin typeface="Arial"/>
                <a:cs typeface="Arial"/>
                <a:sym typeface="Arial"/>
              </a:rPr>
              <a:t>This map shows the location of specific community assets (Health, Community, and Leisure) and designated local retail centres in or near to Methil and Buckhaven. If no icons or shaded areas are visible, no information was found in the source datasets for this area.</a:t>
            </a:r>
          </a:p>
        </p:txBody>
      </p:sp>
      <p:pic>
        <p:nvPicPr>
          <p:cNvPr id="4" name="Content Placeholder 3"/>
          <p:cNvPicPr>
            <a:picLocks noGrp="1"/>
          </p:cNvPicPr>
          <p:nvPr>
            <p:ph/>
          </p:nvPr>
        </p:nvPicPr>
        <p:blipFill>
          <a:blip r:embed="rId2"/>
          <a:stretch>
            <a:fillRect/>
          </a:stretch>
        </p:blipFill>
        <p:spPr>
          <a:xfrm>
            <a:off x="457200" y="1554480"/>
            <a:ext cx="8229600" cy="4389120"/>
          </a:xfrm>
          <a:prstGeom prst="rect">
            <a:avLst/>
          </a:prstGeom>
        </p:spPr>
      </p:pic>
      <p:sp>
        <p:nvSpPr>
          <p:cNvPr id="5" name="Content Placeholder 4"/>
          <p:cNvSpPr>
            <a:spLocks noGrp="1"/>
          </p:cNvSpPr>
          <p:nvPr>
            <p:ph/>
          </p:nvPr>
        </p:nvSpPr>
        <p:spPr>
          <a:xfrm>
            <a:off x="457200" y="6035040"/>
            <a:ext cx="8229600" cy="274320"/>
          </a:xfrm>
        </p:spPr>
        <p:txBody>
          <a:bodyPr/>
          <a:lstStyle/>
          <a:p>
            <a:pPr marL="0" marR="0" algn="r">
              <a:lnSpc>
                <a:spcPct val="100000"/>
              </a:lnSpc>
              <a:spcBef>
                <a:spcPts val="0"/>
              </a:spcBef>
              <a:spcAft>
                <a:spcPts val="0"/>
              </a:spcAft>
              <a:buNone/>
            </a:pPr>
            <a:r>
              <a:rPr sz="850" b="0" i="1" u="none" strike="noStrike" cap="none">
                <a:solidFill>
                  <a:srgbClr val="666666">
                    <a:alpha val="100000"/>
                  </a:srgbClr>
                </a:solidFill>
                <a:latin typeface="Arial"/>
                <a:cs typeface="Arial"/>
                <a:sym typeface="Arial"/>
              </a:rPr>
              <a:t>Contains OS data © Crown copyright 2026. OS Licence No. AC0000812160. © OpenStreetMap contributors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1416570" y="185129"/>
            <a:ext cx="6858000" cy="914400"/>
          </a:xfrm>
        </p:spPr>
        <p:txBody>
          <a:bodyPr lIns="91440" tIns="45720" rIns="91440" bIns="45720" anchor="t"/>
          <a:lstStyle/>
          <a:p>
            <a:pPr marL="0" marR="0" algn="ctr">
              <a:lnSpc>
                <a:spcPct val="100000"/>
              </a:lnSpc>
              <a:spcBef>
                <a:spcPts val="0"/>
              </a:spcBef>
              <a:spcAft>
                <a:spcPts val="0"/>
              </a:spcAft>
              <a:buNone/>
            </a:pPr>
            <a:r>
              <a:rPr sz="2200" b="1" i="0" u="none" strike="noStrike" cap="none" dirty="0">
                <a:solidFill>
                  <a:srgbClr val="000000">
                    <a:alpha val="100000"/>
                  </a:srgbClr>
                </a:solidFill>
                <a:latin typeface="Arial"/>
                <a:cs typeface="Arial"/>
                <a:sym typeface="Arial"/>
              </a:rPr>
              <a:t>Transport and Connectivity in </a:t>
            </a:r>
            <a:r>
              <a:rPr sz="2200" b="1" i="0" u="none" strike="noStrike" cap="none" dirty="0" err="1">
                <a:solidFill>
                  <a:srgbClr val="000000">
                    <a:alpha val="100000"/>
                  </a:srgbClr>
                </a:solidFill>
                <a:latin typeface="Arial"/>
                <a:cs typeface="Arial"/>
                <a:sym typeface="Arial"/>
              </a:rPr>
              <a:t>Methil</a:t>
            </a:r>
            <a:r>
              <a:rPr sz="2200" b="1" i="0" u="none" strike="noStrike" cap="none" dirty="0">
                <a:solidFill>
                  <a:srgbClr val="000000">
                    <a:alpha val="100000"/>
                  </a:srgbClr>
                </a:solidFill>
                <a:latin typeface="Arial"/>
                <a:cs typeface="Arial"/>
                <a:sym typeface="Arial"/>
              </a:rPr>
              <a:t> and </a:t>
            </a:r>
            <a:r>
              <a:rPr sz="2200" b="1" i="0" u="none" strike="noStrike" cap="none" dirty="0" err="1">
                <a:solidFill>
                  <a:srgbClr val="000000">
                    <a:alpha val="100000"/>
                  </a:srgbClr>
                </a:solidFill>
                <a:latin typeface="Arial"/>
                <a:cs typeface="Arial"/>
                <a:sym typeface="Arial"/>
              </a:rPr>
              <a:t>Buckhaven</a:t>
            </a:r>
            <a:endParaRPr lang="en-US" dirty="0" err="1"/>
          </a:p>
        </p:txBody>
      </p:sp>
      <p:graphicFrame>
        <p:nvGraphicFramePr>
          <p:cNvPr id="3" name="Table 2"/>
          <p:cNvGraphicFramePr>
            <a:graphicFrameLocks noGrp="1"/>
          </p:cNvGraphicFramePr>
          <p:nvPr>
            <p:extLst>
              <p:ext uri="{D42A27DB-BD31-4B8C-83A1-F6EECF244321}">
                <p14:modId xmlns:p14="http://schemas.microsoft.com/office/powerpoint/2010/main" val="280253807"/>
              </p:ext>
            </p:extLst>
          </p:nvPr>
        </p:nvGraphicFramePr>
        <p:xfrm>
          <a:off x="955622" y="1986196"/>
          <a:ext cx="6681538" cy="3507108"/>
        </p:xfrm>
        <a:graphic>
          <a:graphicData uri="http://schemas.openxmlformats.org/drawingml/2006/table">
            <a:tbl>
              <a:tblPr/>
              <a:tblGrid>
                <a:gridCol w="2066070">
                  <a:extLst>
                    <a:ext uri="{9D8B030D-6E8A-4147-A177-3AD203B41FA5}">
                      <a16:colId xmlns:a16="http://schemas.microsoft.com/office/drawing/2014/main" val="20000"/>
                    </a:ext>
                  </a:extLst>
                </a:gridCol>
                <a:gridCol w="2562074">
                  <a:extLst>
                    <a:ext uri="{9D8B030D-6E8A-4147-A177-3AD203B41FA5}">
                      <a16:colId xmlns:a16="http://schemas.microsoft.com/office/drawing/2014/main" val="20001"/>
                    </a:ext>
                  </a:extLst>
                </a:gridCol>
                <a:gridCol w="778348">
                  <a:extLst>
                    <a:ext uri="{9D8B030D-6E8A-4147-A177-3AD203B41FA5}">
                      <a16:colId xmlns:a16="http://schemas.microsoft.com/office/drawing/2014/main" val="20002"/>
                    </a:ext>
                  </a:extLst>
                </a:gridCol>
                <a:gridCol w="1275046">
                  <a:extLst>
                    <a:ext uri="{9D8B030D-6E8A-4147-A177-3AD203B41FA5}">
                      <a16:colId xmlns:a16="http://schemas.microsoft.com/office/drawing/2014/main" val="20003"/>
                    </a:ext>
                  </a:extLst>
                </a:gridCol>
              </a:tblGrid>
              <a:tr h="486387">
                <a:tc>
                  <a:txBody>
                    <a:bodyPr/>
                    <a:lstStyle/>
                    <a:p>
                      <a:pPr marL="63500" marR="63500" algn="l">
                        <a:lnSpc>
                          <a:spcPct val="100000"/>
                        </a:lnSpc>
                        <a:spcBef>
                          <a:spcPts val="500"/>
                        </a:spcBef>
                        <a:spcAft>
                          <a:spcPts val="500"/>
                        </a:spcAft>
                        <a:buNone/>
                      </a:pPr>
                      <a:r>
                        <a:rPr sz="1000" b="1" i="0" u="none" strike="noStrike" cap="none">
                          <a:solidFill>
                            <a:srgbClr val="FFFFFF">
                              <a:alpha val="100000"/>
                            </a:srgbClr>
                          </a:solidFill>
                          <a:latin typeface="Arial"/>
                          <a:cs typeface="Arial"/>
                          <a:sym typeface="Arial"/>
                        </a:rPr>
                        <a:t>Service</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63500" marR="63500" algn="r">
                        <a:lnSpc>
                          <a:spcPct val="100000"/>
                        </a:lnSpc>
                        <a:spcBef>
                          <a:spcPts val="500"/>
                        </a:spcBef>
                        <a:spcAft>
                          <a:spcPts val="500"/>
                        </a:spcAft>
                        <a:buNone/>
                      </a:pPr>
                      <a:r>
                        <a:rPr sz="1000" b="1" i="0" u="none" strike="noStrike" cap="none" dirty="0" err="1">
                          <a:solidFill>
                            <a:srgbClr val="FFFFFF"/>
                          </a:solidFill>
                          <a:latin typeface="Arial"/>
                          <a:cs typeface="Arial"/>
                          <a:sym typeface="Arial"/>
                        </a:rPr>
                        <a:t>Methil</a:t>
                      </a:r>
                      <a:r>
                        <a:rPr sz="1000" b="1" i="0" u="none" strike="noStrike" cap="none" dirty="0">
                          <a:solidFill>
                            <a:srgbClr val="FFFFFF"/>
                          </a:solidFill>
                          <a:latin typeface="Arial"/>
                          <a:cs typeface="Arial"/>
                          <a:sym typeface="Arial"/>
                        </a:rPr>
                        <a:t> and </a:t>
                      </a:r>
                      <a:r>
                        <a:rPr sz="1000" b="1" i="0" u="none" strike="noStrike" cap="none" dirty="0" err="1">
                          <a:solidFill>
                            <a:srgbClr val="FFFFFF"/>
                          </a:solidFill>
                          <a:latin typeface="Arial"/>
                          <a:cs typeface="Arial"/>
                          <a:sym typeface="Arial"/>
                        </a:rPr>
                        <a:t>Buckhaven</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63500" marR="63500" algn="r">
                        <a:lnSpc>
                          <a:spcPct val="100000"/>
                        </a:lnSpc>
                        <a:spcBef>
                          <a:spcPts val="500"/>
                        </a:spcBef>
                        <a:spcAft>
                          <a:spcPts val="500"/>
                        </a:spcAft>
                        <a:buNone/>
                      </a:pPr>
                      <a:r>
                        <a:rPr sz="1000" b="1" i="0" u="none" strike="noStrike" cap="none">
                          <a:solidFill>
                            <a:srgbClr val="FFFFFF">
                              <a:alpha val="100000"/>
                            </a:srgbClr>
                          </a:solidFill>
                          <a:latin typeface="Arial"/>
                          <a:cs typeface="Arial"/>
                          <a:sym typeface="Arial"/>
                        </a:rPr>
                        <a:t>Fife</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63500" marR="63500" algn="r">
                        <a:lnSpc>
                          <a:spcPct val="100000"/>
                        </a:lnSpc>
                        <a:spcBef>
                          <a:spcPts val="500"/>
                        </a:spcBef>
                        <a:spcAft>
                          <a:spcPts val="500"/>
                        </a:spcAft>
                        <a:buNone/>
                      </a:pPr>
                      <a:r>
                        <a:rPr sz="1000" b="1" i="0" u="none" strike="noStrike" cap="none">
                          <a:solidFill>
                            <a:srgbClr val="FFFFFF">
                              <a:alpha val="100000"/>
                            </a:srgbClr>
                          </a:solidFill>
                          <a:latin typeface="Arial"/>
                          <a:cs typeface="Arial"/>
                          <a:sym typeface="Arial"/>
                        </a:rPr>
                        <a:t>Scotland</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extLst>
                  <a:ext uri="{0D108BD9-81ED-4DB2-BD59-A6C34878D82A}">
                    <a16:rowId xmlns:a16="http://schemas.microsoft.com/office/drawing/2014/main" val="10000"/>
                  </a:ext>
                </a:extLst>
              </a:tr>
              <a:tr h="520520">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GP Surgery</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2.5</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3.4</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5.3</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lnB>
                    <a:solidFill>
                      <a:srgbClr val="FFFFFF">
                        <a:alpha val="0"/>
                      </a:srgbClr>
                    </a:solidFill>
                  </a:tcPr>
                </a:tc>
                <a:extLst>
                  <a:ext uri="{0D108BD9-81ED-4DB2-BD59-A6C34878D82A}">
                    <a16:rowId xmlns:a16="http://schemas.microsoft.com/office/drawing/2014/main" val="10001"/>
                  </a:ext>
                </a:extLst>
              </a:tr>
              <a:tr h="486387">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Retail Centre</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3.8</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5.8</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3.1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extLst>
                  <a:ext uri="{0D108BD9-81ED-4DB2-BD59-A6C34878D82A}">
                    <a16:rowId xmlns:a16="http://schemas.microsoft.com/office/drawing/2014/main" val="10002"/>
                  </a:ext>
                </a:extLst>
              </a:tr>
              <a:tr h="520520">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Primary School</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2.6</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2.8</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6.1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extLst>
                  <a:ext uri="{0D108BD9-81ED-4DB2-BD59-A6C34878D82A}">
                    <a16:rowId xmlns:a16="http://schemas.microsoft.com/office/drawing/2014/main" val="10003"/>
                  </a:ext>
                </a:extLst>
              </a:tr>
              <a:tr h="520520">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Secondary School</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4.1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6.9</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2.9</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extLst>
                  <a:ext uri="{0D108BD9-81ED-4DB2-BD59-A6C34878D82A}">
                    <a16:rowId xmlns:a16="http://schemas.microsoft.com/office/drawing/2014/main" val="10004"/>
                  </a:ext>
                </a:extLst>
              </a:tr>
              <a:tr h="486387">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Post Office</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1.9</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2.6</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3.9</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extLst>
                  <a:ext uri="{0D108BD9-81ED-4DB2-BD59-A6C34878D82A}">
                    <a16:rowId xmlns:a16="http://schemas.microsoft.com/office/drawing/2014/main" val="10005"/>
                  </a:ext>
                </a:extLst>
              </a:tr>
              <a:tr h="486387">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Petrol Station</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3.9</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4.1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n/a</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extLst>
                  <a:ext uri="{0D108BD9-81ED-4DB2-BD59-A6C34878D82A}">
                    <a16:rowId xmlns:a16="http://schemas.microsoft.com/office/drawing/2014/main" val="10006"/>
                  </a:ext>
                </a:extLst>
              </a:tr>
            </a:tbl>
          </a:graphicData>
        </a:graphic>
      </p:graphicFrame>
      <p:sp>
        <p:nvSpPr>
          <p:cNvPr id="4" name="Content Placeholder 3"/>
          <p:cNvSpPr>
            <a:spLocks noGrp="1"/>
          </p:cNvSpPr>
          <p:nvPr>
            <p:ph/>
          </p:nvPr>
        </p:nvSpPr>
        <p:spPr>
          <a:xfrm>
            <a:off x="457200" y="1097280"/>
            <a:ext cx="8229600" cy="1280160"/>
          </a:xfrm>
        </p:spPr>
        <p:txBody>
          <a:bodyPr/>
          <a:lstStyle/>
          <a:p>
            <a:pPr marL="0" marR="0" algn="l">
              <a:lnSpc>
                <a:spcPct val="100000"/>
              </a:lnSpc>
              <a:spcBef>
                <a:spcPts val="0"/>
              </a:spcBef>
              <a:spcAft>
                <a:spcPts val="0"/>
              </a:spcAft>
              <a:buNone/>
            </a:pPr>
            <a:r>
              <a:rPr sz="1100" b="1" i="0" u="none" strike="noStrike" cap="none">
                <a:solidFill>
                  <a:srgbClr val="000000">
                    <a:alpha val="100000"/>
                  </a:srgbClr>
                </a:solidFill>
                <a:latin typeface="Arial"/>
                <a:cs typeface="Arial"/>
                <a:sym typeface="Arial"/>
              </a:rPr>
              <a:t>Headlines</a:t>
            </a:r>
          </a:p>
          <a:p>
            <a:pPr marL="0" marR="0" algn="l">
              <a:lnSpc>
                <a:spcPct val="100000"/>
              </a:lnSpc>
              <a:spcBef>
                <a:spcPts val="0"/>
              </a:spcBef>
              <a:spcAft>
                <a:spcPts val="0"/>
              </a:spcAft>
              <a:buNone/>
            </a:pPr>
            <a:r>
              <a:rPr sz="1100" b="0" i="0" u="none" strike="noStrike" cap="none">
                <a:solidFill>
                  <a:srgbClr val="000000">
                    <a:alpha val="100000"/>
                  </a:srgbClr>
                </a:solidFill>
                <a:latin typeface="Arial"/>
                <a:cs typeface="Arial"/>
                <a:sym typeface="Arial"/>
              </a:rPr>
              <a:t>On average, the most accessible essential service in Methil and Buckhaven is the Post Office. Drive times across all key services are generally shorter than the Scottish national average, indicating strong local connectivity.</a:t>
            </a:r>
          </a:p>
        </p:txBody>
      </p:sp>
      <p:sp>
        <p:nvSpPr>
          <p:cNvPr id="5" name="Content Placeholder 4"/>
          <p:cNvSpPr>
            <a:spLocks noGrp="1"/>
          </p:cNvSpPr>
          <p:nvPr>
            <p:ph/>
          </p:nvPr>
        </p:nvSpPr>
        <p:spPr>
          <a:xfrm>
            <a:off x="457200" y="6217920"/>
            <a:ext cx="8229600" cy="274320"/>
          </a:xfrm>
        </p:spPr>
        <p:txBody>
          <a:bodyPr/>
          <a:lstStyle/>
          <a:p>
            <a:pPr marL="0" marR="0" algn="ctr">
              <a:lnSpc>
                <a:spcPct val="100000"/>
              </a:lnSpc>
              <a:spcBef>
                <a:spcPts val="0"/>
              </a:spcBef>
              <a:spcAft>
                <a:spcPts val="0"/>
              </a:spcAft>
              <a:buNone/>
            </a:pPr>
            <a:r>
              <a:rPr sz="800" b="0" i="1" u="none" strike="noStrike" cap="none">
                <a:solidFill>
                  <a:srgbClr val="666666">
                    <a:alpha val="100000"/>
                  </a:srgbClr>
                </a:solidFill>
                <a:latin typeface="Arial"/>
                <a:cs typeface="Arial"/>
                <a:sym typeface="Arial"/>
              </a:rPr>
              <a:t>Source: Scottish Index of Multiple Deprivation (SIMD) 2020 - Geographic Access Indicators.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1828800" y="91440"/>
            <a:ext cx="6858000" cy="914400"/>
          </a:xfrm>
        </p:spPr>
        <p:txBody>
          <a:bodyPr/>
          <a:lstStyle/>
          <a:p>
            <a:pPr marL="0" marR="0" algn="l">
              <a:lnSpc>
                <a:spcPct val="100000"/>
              </a:lnSpc>
              <a:spcBef>
                <a:spcPts val="0"/>
              </a:spcBef>
              <a:spcAft>
                <a:spcPts val="0"/>
              </a:spcAft>
              <a:buNone/>
            </a:pPr>
            <a:r>
              <a:rPr sz="2200" b="1" i="0" u="none" strike="noStrike" cap="none">
                <a:solidFill>
                  <a:srgbClr val="000000">
                    <a:alpha val="100000"/>
                  </a:srgbClr>
                </a:solidFill>
                <a:latin typeface="Arial"/>
                <a:cs typeface="Arial"/>
                <a:sym typeface="Arial"/>
              </a:rPr>
              <a:t>Education and Employment in Methil and Buckhaven</a:t>
            </a:r>
          </a:p>
        </p:txBody>
      </p:sp>
      <p:sp>
        <p:nvSpPr>
          <p:cNvPr id="3" name="Content Placeholder 2"/>
          <p:cNvSpPr>
            <a:spLocks noGrp="1"/>
          </p:cNvSpPr>
          <p:nvPr>
            <p:ph/>
          </p:nvPr>
        </p:nvSpPr>
        <p:spPr>
          <a:xfrm>
            <a:off x="457200" y="1005840"/>
            <a:ext cx="8229600" cy="1097280"/>
          </a:xfrm>
        </p:spPr>
        <p:txBody>
          <a:bodyPr/>
          <a:lstStyle/>
          <a:p>
            <a:pPr marL="0" marR="0" algn="l">
              <a:lnSpc>
                <a:spcPct val="100000"/>
              </a:lnSpc>
              <a:spcBef>
                <a:spcPts val="0"/>
              </a:spcBef>
              <a:spcAft>
                <a:spcPts val="0"/>
              </a:spcAft>
              <a:buNone/>
            </a:pPr>
            <a:r>
              <a:rPr sz="1100" b="1" i="0" u="none" strike="noStrike" cap="none">
                <a:solidFill>
                  <a:srgbClr val="000000">
                    <a:alpha val="100000"/>
                  </a:srgbClr>
                </a:solidFill>
                <a:latin typeface="Arial"/>
                <a:cs typeface="Arial"/>
                <a:sym typeface="Arial"/>
              </a:rPr>
              <a:t>Headlines</a:t>
            </a:r>
          </a:p>
          <a:p>
            <a:pPr marL="0" marR="0" algn="l">
              <a:lnSpc>
                <a:spcPct val="100000"/>
              </a:lnSpc>
              <a:spcBef>
                <a:spcPts val="0"/>
              </a:spcBef>
              <a:spcAft>
                <a:spcPts val="0"/>
              </a:spcAft>
              <a:buNone/>
            </a:pPr>
            <a:r>
              <a:rPr sz="1100" b="0" i="0" u="none" strike="noStrike" cap="none">
                <a:solidFill>
                  <a:srgbClr val="000000">
                    <a:alpha val="100000"/>
                  </a:srgbClr>
                </a:solidFill>
                <a:latin typeface="Arial"/>
                <a:cs typeface="Arial"/>
                <a:sym typeface="Arial"/>
              </a:rPr>
              <a:t>Residents in Methil and Buckhaven with no formal qualifications (27.2%) are higher than the national average. UC claimant rates (0.3%) sit above the Scottish baseline.</a:t>
            </a:r>
          </a:p>
        </p:txBody>
      </p:sp>
      <p:sp>
        <p:nvSpPr>
          <p:cNvPr id="4" name="Content Placeholder 3"/>
          <p:cNvSpPr>
            <a:spLocks noGrp="1"/>
          </p:cNvSpPr>
          <p:nvPr>
            <p:ph/>
          </p:nvPr>
        </p:nvSpPr>
        <p:spPr>
          <a:xfrm>
            <a:off x="457200" y="2194560"/>
            <a:ext cx="4023360" cy="274320"/>
          </a:xfrm>
        </p:spPr>
        <p:txBody>
          <a:bodyPr/>
          <a:lstStyle/>
          <a:p>
            <a:pPr marL="0" marR="0" algn="l">
              <a:lnSpc>
                <a:spcPct val="100000"/>
              </a:lnSpc>
              <a:spcBef>
                <a:spcPts val="0"/>
              </a:spcBef>
              <a:spcAft>
                <a:spcPts val="0"/>
              </a:spcAft>
              <a:buNone/>
            </a:pPr>
            <a:r>
              <a:rPr sz="1000" b="1" i="0" u="none" strike="noStrike" cap="none">
                <a:solidFill>
                  <a:srgbClr val="000000">
                    <a:alpha val="100000"/>
                  </a:srgbClr>
                </a:solidFill>
                <a:latin typeface="Arial"/>
                <a:cs typeface="Arial"/>
                <a:sym typeface="Arial"/>
              </a:rPr>
              <a:t>Qualifications (16-64) (%)</a:t>
            </a:r>
          </a:p>
        </p:txBody>
      </p:sp>
      <p:graphicFrame>
        <p:nvGraphicFramePr>
          <p:cNvPr id="5" name="Table 4"/>
          <p:cNvGraphicFramePr>
            <a:graphicFrameLocks noGrp="1"/>
          </p:cNvGraphicFramePr>
          <p:nvPr>
            <p:extLst>
              <p:ext uri="{D42A27DB-BD31-4B8C-83A1-F6EECF244321}">
                <p14:modId xmlns:p14="http://schemas.microsoft.com/office/powerpoint/2010/main" val="3492731828"/>
              </p:ext>
            </p:extLst>
          </p:nvPr>
        </p:nvGraphicFramePr>
        <p:xfrm>
          <a:off x="457200" y="2468880"/>
          <a:ext cx="3982842" cy="949959"/>
        </p:xfrm>
        <a:graphic>
          <a:graphicData uri="http://schemas.openxmlformats.org/drawingml/2006/table">
            <a:tbl>
              <a:tblPr/>
              <a:tblGrid>
                <a:gridCol w="1412042">
                  <a:extLst>
                    <a:ext uri="{9D8B030D-6E8A-4147-A177-3AD203B41FA5}">
                      <a16:colId xmlns:a16="http://schemas.microsoft.com/office/drawing/2014/main" val="20000"/>
                    </a:ext>
                  </a:extLst>
                </a:gridCol>
                <a:gridCol w="1469628">
                  <a:extLst>
                    <a:ext uri="{9D8B030D-6E8A-4147-A177-3AD203B41FA5}">
                      <a16:colId xmlns:a16="http://schemas.microsoft.com/office/drawing/2014/main" val="20001"/>
                    </a:ext>
                  </a:extLst>
                </a:gridCol>
                <a:gridCol w="410613">
                  <a:extLst>
                    <a:ext uri="{9D8B030D-6E8A-4147-A177-3AD203B41FA5}">
                      <a16:colId xmlns:a16="http://schemas.microsoft.com/office/drawing/2014/main" val="20002"/>
                    </a:ext>
                  </a:extLst>
                </a:gridCol>
                <a:gridCol w="690559">
                  <a:extLst>
                    <a:ext uri="{9D8B030D-6E8A-4147-A177-3AD203B41FA5}">
                      <a16:colId xmlns:a16="http://schemas.microsoft.com/office/drawing/2014/main" val="20003"/>
                    </a:ext>
                  </a:extLst>
                </a:gridCol>
              </a:tblGrid>
              <a:tr h="311331">
                <a:tc>
                  <a:txBody>
                    <a:bodyPr/>
                    <a:lstStyle/>
                    <a:p>
                      <a:pPr marL="25400" marR="25400" algn="l">
                        <a:lnSpc>
                          <a:spcPct val="100000"/>
                        </a:lnSpc>
                        <a:spcBef>
                          <a:spcPts val="200"/>
                        </a:spcBef>
                        <a:spcAft>
                          <a:spcPts val="200"/>
                        </a:spcAft>
                        <a:buNone/>
                      </a:pPr>
                      <a:r>
                        <a:rPr sz="900" b="1" i="0" u="none" strike="noStrike" cap="none">
                          <a:solidFill>
                            <a:srgbClr val="FFFFFF">
                              <a:alpha val="100000"/>
                            </a:srgbClr>
                          </a:solidFill>
                          <a:latin typeface="Arial"/>
                          <a:cs typeface="Arial"/>
                          <a:sym typeface="Arial"/>
                        </a:rPr>
                        <a:t>Metric</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25400" marR="25400" algn="r">
                        <a:lnSpc>
                          <a:spcPct val="100000"/>
                        </a:lnSpc>
                        <a:spcBef>
                          <a:spcPts val="200"/>
                        </a:spcBef>
                        <a:spcAft>
                          <a:spcPts val="200"/>
                        </a:spcAft>
                        <a:buNone/>
                      </a:pPr>
                      <a:r>
                        <a:rPr sz="900" b="1" i="0" u="none" strike="noStrike" cap="none" dirty="0" err="1">
                          <a:solidFill>
                            <a:srgbClr val="FFFFFF"/>
                          </a:solidFill>
                          <a:latin typeface="Arial"/>
                          <a:cs typeface="Arial"/>
                          <a:sym typeface="Arial"/>
                        </a:rPr>
                        <a:t>Methil</a:t>
                      </a:r>
                      <a:r>
                        <a:rPr sz="900" b="1" i="0" u="none" strike="noStrike" cap="none" dirty="0">
                          <a:solidFill>
                            <a:srgbClr val="FFFFFF"/>
                          </a:solidFill>
                          <a:latin typeface="Arial"/>
                          <a:cs typeface="Arial"/>
                          <a:sym typeface="Arial"/>
                        </a:rPr>
                        <a:t> and </a:t>
                      </a:r>
                      <a:r>
                        <a:rPr sz="900" b="1" i="0" u="none" strike="noStrike" cap="none" dirty="0" err="1">
                          <a:solidFill>
                            <a:srgbClr val="FFFFFF"/>
                          </a:solidFill>
                          <a:latin typeface="Arial"/>
                          <a:cs typeface="Arial"/>
                          <a:sym typeface="Arial"/>
                        </a:rPr>
                        <a:t>Buckhaven</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25400" marR="25400" algn="r">
                        <a:lnSpc>
                          <a:spcPct val="100000"/>
                        </a:lnSpc>
                        <a:spcBef>
                          <a:spcPts val="200"/>
                        </a:spcBef>
                        <a:spcAft>
                          <a:spcPts val="200"/>
                        </a:spcAft>
                        <a:buNone/>
                      </a:pPr>
                      <a:r>
                        <a:rPr sz="900" b="1" i="0" u="none" strike="noStrike" cap="none">
                          <a:solidFill>
                            <a:srgbClr val="FFFFFF">
                              <a:alpha val="100000"/>
                            </a:srgbClr>
                          </a:solidFill>
                          <a:latin typeface="Arial"/>
                          <a:cs typeface="Arial"/>
                          <a:sym typeface="Arial"/>
                        </a:rPr>
                        <a:t>Fife</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25400" marR="25400" algn="r">
                        <a:lnSpc>
                          <a:spcPct val="100000"/>
                        </a:lnSpc>
                        <a:spcBef>
                          <a:spcPts val="200"/>
                        </a:spcBef>
                        <a:spcAft>
                          <a:spcPts val="200"/>
                        </a:spcAft>
                        <a:buNone/>
                      </a:pPr>
                      <a:r>
                        <a:rPr sz="900" b="1" i="0" u="none" strike="noStrike" cap="none">
                          <a:solidFill>
                            <a:srgbClr val="FFFFFF">
                              <a:alpha val="100000"/>
                            </a:srgbClr>
                          </a:solidFill>
                          <a:latin typeface="Arial"/>
                          <a:cs typeface="Arial"/>
                          <a:sym typeface="Arial"/>
                        </a:rPr>
                        <a:t>Scotland</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extLst>
                  <a:ext uri="{0D108BD9-81ED-4DB2-BD59-A6C34878D82A}">
                    <a16:rowId xmlns:a16="http://schemas.microsoft.com/office/drawing/2014/main" val="10000"/>
                  </a:ext>
                </a:extLst>
              </a:tr>
              <a:tr h="319314">
                <a:tc>
                  <a:txBody>
                    <a:bodyPr/>
                    <a:lstStyle/>
                    <a:p>
                      <a:pPr marL="25400" marR="25400" algn="l">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Level 3+ Qualifications</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37.6</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55.2</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56.9</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lnB>
                    <a:solidFill>
                      <a:srgbClr val="FFFFFF">
                        <a:alpha val="0"/>
                      </a:srgbClr>
                    </a:solidFill>
                  </a:tcPr>
                </a:tc>
                <a:extLst>
                  <a:ext uri="{0D108BD9-81ED-4DB2-BD59-A6C34878D82A}">
                    <a16:rowId xmlns:a16="http://schemas.microsoft.com/office/drawing/2014/main" val="10001"/>
                  </a:ext>
                </a:extLst>
              </a:tr>
              <a:tr h="319314">
                <a:tc>
                  <a:txBody>
                    <a:bodyPr/>
                    <a:lstStyle/>
                    <a:p>
                      <a:pPr marL="25400" marR="25400" algn="l">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No Qualifications</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27.2</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16.6</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16.7</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extLst>
                  <a:ext uri="{0D108BD9-81ED-4DB2-BD59-A6C34878D82A}">
                    <a16:rowId xmlns:a16="http://schemas.microsoft.com/office/drawing/2014/main" val="10002"/>
                  </a:ext>
                </a:extLst>
              </a:tr>
            </a:tbl>
          </a:graphicData>
        </a:graphic>
      </p:graphicFrame>
      <p:sp>
        <p:nvSpPr>
          <p:cNvPr id="6" name="Content Placeholder 5"/>
          <p:cNvSpPr>
            <a:spLocks noGrp="1"/>
          </p:cNvSpPr>
          <p:nvPr>
            <p:ph/>
          </p:nvPr>
        </p:nvSpPr>
        <p:spPr>
          <a:xfrm>
            <a:off x="419724" y="3826988"/>
            <a:ext cx="4023360" cy="274320"/>
          </a:xfrm>
        </p:spPr>
        <p:txBody>
          <a:bodyPr/>
          <a:lstStyle/>
          <a:p>
            <a:pPr marL="0" marR="0" algn="l">
              <a:lnSpc>
                <a:spcPct val="100000"/>
              </a:lnSpc>
              <a:spcBef>
                <a:spcPts val="0"/>
              </a:spcBef>
              <a:spcAft>
                <a:spcPts val="0"/>
              </a:spcAft>
              <a:buNone/>
            </a:pPr>
            <a:r>
              <a:rPr sz="1000" b="1" i="0" u="none" strike="noStrike" cap="none">
                <a:solidFill>
                  <a:srgbClr val="000000">
                    <a:alpha val="100000"/>
                  </a:srgbClr>
                </a:solidFill>
                <a:latin typeface="Arial"/>
                <a:cs typeface="Arial"/>
                <a:sym typeface="Arial"/>
              </a:rPr>
              <a:t>Universal Credit Claimants (%)</a:t>
            </a:r>
          </a:p>
        </p:txBody>
      </p:sp>
      <p:graphicFrame>
        <p:nvGraphicFramePr>
          <p:cNvPr id="7" name="Table 6"/>
          <p:cNvGraphicFramePr>
            <a:graphicFrameLocks noGrp="1"/>
          </p:cNvGraphicFramePr>
          <p:nvPr>
            <p:extLst>
              <p:ext uri="{D42A27DB-BD31-4B8C-83A1-F6EECF244321}">
                <p14:modId xmlns:p14="http://schemas.microsoft.com/office/powerpoint/2010/main" val="3354495019"/>
              </p:ext>
            </p:extLst>
          </p:nvPr>
        </p:nvGraphicFramePr>
        <p:xfrm>
          <a:off x="457200" y="4185628"/>
          <a:ext cx="2523731" cy="1912940"/>
        </p:xfrm>
        <a:graphic>
          <a:graphicData uri="http://schemas.openxmlformats.org/drawingml/2006/table">
            <a:tbl>
              <a:tblPr/>
              <a:tblGrid>
                <a:gridCol w="1776201">
                  <a:extLst>
                    <a:ext uri="{9D8B030D-6E8A-4147-A177-3AD203B41FA5}">
                      <a16:colId xmlns:a16="http://schemas.microsoft.com/office/drawing/2014/main" val="20000"/>
                    </a:ext>
                  </a:extLst>
                </a:gridCol>
                <a:gridCol w="747530">
                  <a:extLst>
                    <a:ext uri="{9D8B030D-6E8A-4147-A177-3AD203B41FA5}">
                      <a16:colId xmlns:a16="http://schemas.microsoft.com/office/drawing/2014/main" val="20001"/>
                    </a:ext>
                  </a:extLst>
                </a:gridCol>
              </a:tblGrid>
              <a:tr h="478235">
                <a:tc>
                  <a:txBody>
                    <a:bodyPr/>
                    <a:lstStyle/>
                    <a:p>
                      <a:pPr marL="25400" marR="25400" algn="l">
                        <a:lnSpc>
                          <a:spcPct val="100000"/>
                        </a:lnSpc>
                        <a:spcBef>
                          <a:spcPts val="200"/>
                        </a:spcBef>
                        <a:spcAft>
                          <a:spcPts val="200"/>
                        </a:spcAft>
                        <a:buNone/>
                      </a:pPr>
                      <a:r>
                        <a:rPr sz="900" b="1" i="0" u="none" strike="noStrike" cap="none">
                          <a:solidFill>
                            <a:srgbClr val="FFFFFF">
                              <a:alpha val="100000"/>
                            </a:srgbClr>
                          </a:solidFill>
                          <a:latin typeface="Arial"/>
                          <a:cs typeface="Arial"/>
                          <a:sym typeface="Arial"/>
                        </a:rPr>
                        <a:t>Area</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25400" marR="25400" algn="r">
                        <a:lnSpc>
                          <a:spcPct val="100000"/>
                        </a:lnSpc>
                        <a:spcBef>
                          <a:spcPts val="200"/>
                        </a:spcBef>
                        <a:spcAft>
                          <a:spcPts val="200"/>
                        </a:spcAft>
                        <a:buNone/>
                      </a:pPr>
                      <a:r>
                        <a:rPr sz="900" b="1" i="0" u="none" strike="noStrike" cap="none">
                          <a:solidFill>
                            <a:srgbClr val="FFFFFF">
                              <a:alpha val="100000"/>
                            </a:srgbClr>
                          </a:solidFill>
                          <a:latin typeface="Arial"/>
                          <a:cs typeface="Arial"/>
                          <a:sym typeface="Arial"/>
                        </a:rPr>
                        <a:t>% Rate</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extLst>
                  <a:ext uri="{0D108BD9-81ED-4DB2-BD59-A6C34878D82A}">
                    <a16:rowId xmlns:a16="http://schemas.microsoft.com/office/drawing/2014/main" val="10000"/>
                  </a:ext>
                </a:extLst>
              </a:tr>
              <a:tr h="478235">
                <a:tc>
                  <a:txBody>
                    <a:bodyPr/>
                    <a:lstStyle/>
                    <a:p>
                      <a:pPr marL="25400" marR="25400" algn="l">
                        <a:lnSpc>
                          <a:spcPct val="100000"/>
                        </a:lnSpc>
                        <a:spcBef>
                          <a:spcPts val="200"/>
                        </a:spcBef>
                        <a:spcAft>
                          <a:spcPts val="200"/>
                        </a:spcAft>
                        <a:buNone/>
                      </a:pPr>
                      <a:r>
                        <a:rPr sz="900" b="0" i="0" u="none" strike="noStrike" cap="none" dirty="0" err="1">
                          <a:solidFill>
                            <a:srgbClr val="000000"/>
                          </a:solidFill>
                          <a:latin typeface="Arial"/>
                          <a:cs typeface="Arial"/>
                          <a:sym typeface="Arial"/>
                        </a:rPr>
                        <a:t>Methil</a:t>
                      </a:r>
                      <a:r>
                        <a:rPr sz="900" b="0" i="0" u="none" strike="noStrike" cap="none" dirty="0">
                          <a:solidFill>
                            <a:srgbClr val="000000"/>
                          </a:solidFill>
                          <a:latin typeface="Arial"/>
                          <a:cs typeface="Arial"/>
                          <a:sym typeface="Arial"/>
                        </a:rPr>
                        <a:t> and </a:t>
                      </a:r>
                      <a:r>
                        <a:rPr sz="900" b="0" i="0" u="none" strike="noStrike" cap="none" dirty="0" err="1">
                          <a:solidFill>
                            <a:srgbClr val="000000"/>
                          </a:solidFill>
                          <a:latin typeface="Arial"/>
                          <a:cs typeface="Arial"/>
                          <a:sym typeface="Arial"/>
                        </a:rPr>
                        <a:t>Buckhaven</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0.3</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lnB>
                    <a:solidFill>
                      <a:srgbClr val="FFFFFF">
                        <a:alpha val="0"/>
                      </a:srgbClr>
                    </a:solidFill>
                  </a:tcPr>
                </a:tc>
                <a:extLst>
                  <a:ext uri="{0D108BD9-81ED-4DB2-BD59-A6C34878D82A}">
                    <a16:rowId xmlns:a16="http://schemas.microsoft.com/office/drawing/2014/main" val="10001"/>
                  </a:ext>
                </a:extLst>
              </a:tr>
              <a:tr h="478235">
                <a:tc>
                  <a:txBody>
                    <a:bodyPr/>
                    <a:lstStyle/>
                    <a:p>
                      <a:pPr marL="25400" marR="25400" algn="l">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Fife</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0.2</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extLst>
                  <a:ext uri="{0D108BD9-81ED-4DB2-BD59-A6C34878D82A}">
                    <a16:rowId xmlns:a16="http://schemas.microsoft.com/office/drawing/2014/main" val="10002"/>
                  </a:ext>
                </a:extLst>
              </a:tr>
              <a:tr h="478235">
                <a:tc>
                  <a:txBody>
                    <a:bodyPr/>
                    <a:lstStyle/>
                    <a:p>
                      <a:pPr marL="25400" marR="25400" algn="l">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Scotland</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0.2</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extLst>
                  <a:ext uri="{0D108BD9-81ED-4DB2-BD59-A6C34878D82A}">
                    <a16:rowId xmlns:a16="http://schemas.microsoft.com/office/drawing/2014/main" val="10003"/>
                  </a:ext>
                </a:extLst>
              </a:tr>
            </a:tbl>
          </a:graphicData>
        </a:graphic>
      </p:graphicFrame>
      <p:sp>
        <p:nvSpPr>
          <p:cNvPr id="8" name="Content Placeholder 7"/>
          <p:cNvSpPr>
            <a:spLocks noGrp="1"/>
          </p:cNvSpPr>
          <p:nvPr>
            <p:ph/>
          </p:nvPr>
        </p:nvSpPr>
        <p:spPr>
          <a:xfrm>
            <a:off x="4773617" y="3824740"/>
            <a:ext cx="4023360" cy="274320"/>
          </a:xfrm>
        </p:spPr>
        <p:txBody>
          <a:bodyPr/>
          <a:lstStyle/>
          <a:p>
            <a:pPr marL="0" marR="0" algn="l">
              <a:lnSpc>
                <a:spcPct val="100000"/>
              </a:lnSpc>
              <a:spcBef>
                <a:spcPts val="0"/>
              </a:spcBef>
              <a:spcAft>
                <a:spcPts val="0"/>
              </a:spcAft>
              <a:buNone/>
            </a:pPr>
            <a:r>
              <a:rPr sz="1000" b="1" i="0" u="none" strike="noStrike" cap="none">
                <a:solidFill>
                  <a:srgbClr val="000000">
                    <a:alpha val="100000"/>
                  </a:srgbClr>
                </a:solidFill>
                <a:latin typeface="Arial"/>
                <a:cs typeface="Arial"/>
                <a:sym typeface="Arial"/>
              </a:rPr>
              <a:t>Inactivity by reason (%)</a:t>
            </a:r>
          </a:p>
        </p:txBody>
      </p:sp>
      <p:graphicFrame>
        <p:nvGraphicFramePr>
          <p:cNvPr id="9" name="Table 8"/>
          <p:cNvGraphicFramePr>
            <a:graphicFrameLocks noGrp="1"/>
          </p:cNvGraphicFramePr>
          <p:nvPr>
            <p:extLst>
              <p:ext uri="{D42A27DB-BD31-4B8C-83A1-F6EECF244321}">
                <p14:modId xmlns:p14="http://schemas.microsoft.com/office/powerpoint/2010/main" val="2987289589"/>
              </p:ext>
            </p:extLst>
          </p:nvPr>
        </p:nvGraphicFramePr>
        <p:xfrm>
          <a:off x="4801724" y="4183379"/>
          <a:ext cx="3962325" cy="1918036"/>
        </p:xfrm>
        <a:graphic>
          <a:graphicData uri="http://schemas.openxmlformats.org/drawingml/2006/table">
            <a:tbl>
              <a:tblPr/>
              <a:tblGrid>
                <a:gridCol w="1466737">
                  <a:extLst>
                    <a:ext uri="{9D8B030D-6E8A-4147-A177-3AD203B41FA5}">
                      <a16:colId xmlns:a16="http://schemas.microsoft.com/office/drawing/2014/main" val="20000"/>
                    </a:ext>
                  </a:extLst>
                </a:gridCol>
                <a:gridCol w="1426632">
                  <a:extLst>
                    <a:ext uri="{9D8B030D-6E8A-4147-A177-3AD203B41FA5}">
                      <a16:colId xmlns:a16="http://schemas.microsoft.com/office/drawing/2014/main" val="20001"/>
                    </a:ext>
                  </a:extLst>
                </a:gridCol>
                <a:gridCol w="398600">
                  <a:extLst>
                    <a:ext uri="{9D8B030D-6E8A-4147-A177-3AD203B41FA5}">
                      <a16:colId xmlns:a16="http://schemas.microsoft.com/office/drawing/2014/main" val="20002"/>
                    </a:ext>
                  </a:extLst>
                </a:gridCol>
                <a:gridCol w="670356">
                  <a:extLst>
                    <a:ext uri="{9D8B030D-6E8A-4147-A177-3AD203B41FA5}">
                      <a16:colId xmlns:a16="http://schemas.microsoft.com/office/drawing/2014/main" val="20003"/>
                    </a:ext>
                  </a:extLst>
                </a:gridCol>
              </a:tblGrid>
              <a:tr h="376757">
                <a:tc>
                  <a:txBody>
                    <a:bodyPr/>
                    <a:lstStyle/>
                    <a:p>
                      <a:pPr marL="25400" marR="25400" algn="l">
                        <a:lnSpc>
                          <a:spcPct val="100000"/>
                        </a:lnSpc>
                        <a:spcBef>
                          <a:spcPts val="200"/>
                        </a:spcBef>
                        <a:spcAft>
                          <a:spcPts val="200"/>
                        </a:spcAft>
                        <a:buNone/>
                      </a:pPr>
                      <a:r>
                        <a:rPr sz="900" b="1" i="0" u="none" strike="noStrike" cap="none">
                          <a:solidFill>
                            <a:srgbClr val="FFFFFF">
                              <a:alpha val="100000"/>
                            </a:srgbClr>
                          </a:solidFill>
                          <a:latin typeface="Arial"/>
                          <a:cs typeface="Arial"/>
                          <a:sym typeface="Arial"/>
                        </a:rPr>
                        <a:t>Reason</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25400" marR="25400" algn="r">
                        <a:lnSpc>
                          <a:spcPct val="100000"/>
                        </a:lnSpc>
                        <a:spcBef>
                          <a:spcPts val="200"/>
                        </a:spcBef>
                        <a:spcAft>
                          <a:spcPts val="200"/>
                        </a:spcAft>
                        <a:buNone/>
                      </a:pPr>
                      <a:r>
                        <a:rPr sz="900" b="1" i="0" u="none" strike="noStrike" cap="none" dirty="0" err="1">
                          <a:solidFill>
                            <a:srgbClr val="FFFFFF"/>
                          </a:solidFill>
                          <a:latin typeface="Arial"/>
                          <a:cs typeface="Arial"/>
                          <a:sym typeface="Arial"/>
                        </a:rPr>
                        <a:t>Methil</a:t>
                      </a:r>
                      <a:r>
                        <a:rPr sz="900" b="1" i="0" u="none" strike="noStrike" cap="none" dirty="0">
                          <a:solidFill>
                            <a:srgbClr val="FFFFFF"/>
                          </a:solidFill>
                          <a:latin typeface="Arial"/>
                          <a:cs typeface="Arial"/>
                          <a:sym typeface="Arial"/>
                        </a:rPr>
                        <a:t> and </a:t>
                      </a:r>
                      <a:r>
                        <a:rPr sz="900" b="1" i="0" u="none" strike="noStrike" cap="none" dirty="0" err="1">
                          <a:solidFill>
                            <a:srgbClr val="FFFFFF"/>
                          </a:solidFill>
                          <a:latin typeface="Arial"/>
                          <a:cs typeface="Arial"/>
                          <a:sym typeface="Arial"/>
                        </a:rPr>
                        <a:t>Buckhaven</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25400" marR="25400" algn="r">
                        <a:lnSpc>
                          <a:spcPct val="100000"/>
                        </a:lnSpc>
                        <a:spcBef>
                          <a:spcPts val="200"/>
                        </a:spcBef>
                        <a:spcAft>
                          <a:spcPts val="200"/>
                        </a:spcAft>
                        <a:buNone/>
                      </a:pPr>
                      <a:r>
                        <a:rPr sz="900" b="1" i="0" u="none" strike="noStrike" cap="none">
                          <a:solidFill>
                            <a:srgbClr val="FFFFFF">
                              <a:alpha val="100000"/>
                            </a:srgbClr>
                          </a:solidFill>
                          <a:latin typeface="Arial"/>
                          <a:cs typeface="Arial"/>
                          <a:sym typeface="Arial"/>
                        </a:rPr>
                        <a:t>Fife</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25400" marR="25400" algn="r">
                        <a:lnSpc>
                          <a:spcPct val="100000"/>
                        </a:lnSpc>
                        <a:spcBef>
                          <a:spcPts val="200"/>
                        </a:spcBef>
                        <a:spcAft>
                          <a:spcPts val="200"/>
                        </a:spcAft>
                        <a:buNone/>
                      </a:pPr>
                      <a:r>
                        <a:rPr sz="900" b="1" i="0" u="none" strike="noStrike" cap="none">
                          <a:solidFill>
                            <a:srgbClr val="FFFFFF">
                              <a:alpha val="100000"/>
                            </a:srgbClr>
                          </a:solidFill>
                          <a:latin typeface="Arial"/>
                          <a:cs typeface="Arial"/>
                          <a:sym typeface="Arial"/>
                        </a:rPr>
                        <a:t>Scotland</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extLst>
                  <a:ext uri="{0D108BD9-81ED-4DB2-BD59-A6C34878D82A}">
                    <a16:rowId xmlns:a16="http://schemas.microsoft.com/office/drawing/2014/main" val="10000"/>
                  </a:ext>
                </a:extLst>
              </a:tr>
              <a:tr h="376757">
                <a:tc>
                  <a:txBody>
                    <a:bodyPr/>
                    <a:lstStyle/>
                    <a:p>
                      <a:pPr marL="25400" marR="25400" algn="l">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Retired</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24.2</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25.8</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23.3</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lnB>
                    <a:solidFill>
                      <a:srgbClr val="FFFFFF">
                        <a:alpha val="0"/>
                      </a:srgbClr>
                    </a:solidFill>
                  </a:tcPr>
                </a:tc>
                <a:extLst>
                  <a:ext uri="{0D108BD9-81ED-4DB2-BD59-A6C34878D82A}">
                    <a16:rowId xmlns:a16="http://schemas.microsoft.com/office/drawing/2014/main" val="10001"/>
                  </a:ext>
                </a:extLst>
              </a:tr>
              <a:tr h="411008">
                <a:tc>
                  <a:txBody>
                    <a:bodyPr/>
                    <a:lstStyle/>
                    <a:p>
                      <a:pPr marL="25400" marR="25400" algn="l">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Long-term Sick/Disabled</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9.2</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5.1</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5.2</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extLst>
                  <a:ext uri="{0D108BD9-81ED-4DB2-BD59-A6C34878D82A}">
                    <a16:rowId xmlns:a16="http://schemas.microsoft.com/office/drawing/2014/main" val="10002"/>
                  </a:ext>
                </a:extLst>
              </a:tr>
              <a:tr h="376757">
                <a:tc>
                  <a:txBody>
                    <a:bodyPr/>
                    <a:lstStyle/>
                    <a:p>
                      <a:pPr marL="25400" marR="25400" algn="l">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Other Inactive</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13.9</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10.9</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10.6</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extLst>
                  <a:ext uri="{0D108BD9-81ED-4DB2-BD59-A6C34878D82A}">
                    <a16:rowId xmlns:a16="http://schemas.microsoft.com/office/drawing/2014/main" val="10003"/>
                  </a:ext>
                </a:extLst>
              </a:tr>
              <a:tr h="376757">
                <a:tc>
                  <a:txBody>
                    <a:bodyPr/>
                    <a:lstStyle/>
                    <a:p>
                      <a:pPr marL="25400" marR="25400" algn="l">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TOTAL INACTIVE</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47.2</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41.8</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tc>
                  <a:txBody>
                    <a:bodyPr/>
                    <a:lstStyle/>
                    <a:p>
                      <a:pPr marL="25400" marR="25400" algn="r">
                        <a:lnSpc>
                          <a:spcPct val="100000"/>
                        </a:lnSpc>
                        <a:spcBef>
                          <a:spcPts val="200"/>
                        </a:spcBef>
                        <a:spcAft>
                          <a:spcPts val="200"/>
                        </a:spcAft>
                        <a:buNone/>
                      </a:pPr>
                      <a:r>
                        <a:rPr sz="900" b="0" i="0" u="none" strike="noStrike" cap="none">
                          <a:solidFill>
                            <a:srgbClr val="000000">
                              <a:alpha val="100000"/>
                            </a:srgbClr>
                          </a:solidFill>
                          <a:latin typeface="Arial"/>
                          <a:cs typeface="Arial"/>
                          <a:sym typeface="Arial"/>
                        </a:rPr>
                        <a:t>39.1</a:t>
                      </a:r>
                    </a:p>
                  </a:txBody>
                  <a:tcPr marL="0" marR="0" marT="25400" marB="254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FFFFF">
                        <a:alpha val="0"/>
                      </a:srgbClr>
                    </a:solidFill>
                  </a:tcPr>
                </a:tc>
                <a:extLst>
                  <a:ext uri="{0D108BD9-81ED-4DB2-BD59-A6C34878D82A}">
                    <a16:rowId xmlns:a16="http://schemas.microsoft.com/office/drawing/2014/main" val="10004"/>
                  </a:ext>
                </a:extLst>
              </a:tr>
            </a:tbl>
          </a:graphicData>
        </a:graphic>
      </p:graphicFrame>
      <p:sp>
        <p:nvSpPr>
          <p:cNvPr id="10" name="Content Placeholder 9"/>
          <p:cNvSpPr>
            <a:spLocks noGrp="1"/>
          </p:cNvSpPr>
          <p:nvPr>
            <p:ph/>
          </p:nvPr>
        </p:nvSpPr>
        <p:spPr>
          <a:xfrm>
            <a:off x="457200" y="6217920"/>
            <a:ext cx="8229600" cy="274320"/>
          </a:xfrm>
        </p:spPr>
        <p:txBody>
          <a:bodyPr/>
          <a:lstStyle/>
          <a:p>
            <a:pPr marL="0" marR="0" algn="ctr">
              <a:lnSpc>
                <a:spcPct val="100000"/>
              </a:lnSpc>
              <a:spcBef>
                <a:spcPts val="0"/>
              </a:spcBef>
              <a:spcAft>
                <a:spcPts val="0"/>
              </a:spcAft>
              <a:buNone/>
            </a:pPr>
            <a:r>
              <a:rPr sz="850" b="0" i="1" u="none" strike="noStrike" cap="none">
                <a:solidFill>
                  <a:srgbClr val="000000">
                    <a:alpha val="100000"/>
                  </a:srgbClr>
                </a:solidFill>
                <a:latin typeface="Arial"/>
                <a:cs typeface="Arial"/>
                <a:sym typeface="Arial"/>
              </a:rPr>
              <a:t>Source: NRS Census (2022) and DWP (2026).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1425939" y="175760"/>
            <a:ext cx="6858000" cy="914400"/>
          </a:xfrm>
        </p:spPr>
        <p:txBody>
          <a:bodyPr lIns="91440" tIns="45720" rIns="91440" bIns="45720" anchor="t"/>
          <a:lstStyle/>
          <a:p>
            <a:pPr marL="0" marR="0" algn="ctr">
              <a:lnSpc>
                <a:spcPct val="100000"/>
              </a:lnSpc>
              <a:spcBef>
                <a:spcPts val="0"/>
              </a:spcBef>
              <a:spcAft>
                <a:spcPts val="0"/>
              </a:spcAft>
              <a:buNone/>
            </a:pPr>
            <a:r>
              <a:rPr sz="2200" b="1" i="0" u="none" strike="noStrike" cap="none" dirty="0">
                <a:solidFill>
                  <a:srgbClr val="000000">
                    <a:alpha val="100000"/>
                  </a:srgbClr>
                </a:solidFill>
                <a:latin typeface="Arial"/>
                <a:cs typeface="Arial"/>
                <a:sym typeface="Arial"/>
              </a:rPr>
              <a:t>Health and Demographics in </a:t>
            </a:r>
            <a:r>
              <a:rPr sz="2200" b="1" i="0" u="none" strike="noStrike" cap="none" dirty="0" err="1">
                <a:solidFill>
                  <a:srgbClr val="000000">
                    <a:alpha val="100000"/>
                  </a:srgbClr>
                </a:solidFill>
                <a:latin typeface="Arial"/>
                <a:cs typeface="Arial"/>
                <a:sym typeface="Arial"/>
              </a:rPr>
              <a:t>Methil</a:t>
            </a:r>
            <a:r>
              <a:rPr sz="2200" b="1" i="0" u="none" strike="noStrike" cap="none" dirty="0">
                <a:solidFill>
                  <a:srgbClr val="000000">
                    <a:alpha val="100000"/>
                  </a:srgbClr>
                </a:solidFill>
                <a:latin typeface="Arial"/>
                <a:cs typeface="Arial"/>
                <a:sym typeface="Arial"/>
              </a:rPr>
              <a:t> and </a:t>
            </a:r>
            <a:r>
              <a:rPr sz="2200" b="1" i="0" u="none" strike="noStrike" cap="none" dirty="0" err="1">
                <a:solidFill>
                  <a:srgbClr val="000000">
                    <a:alpha val="100000"/>
                  </a:srgbClr>
                </a:solidFill>
                <a:latin typeface="Arial"/>
                <a:cs typeface="Arial"/>
                <a:sym typeface="Arial"/>
              </a:rPr>
              <a:t>Buckhaven</a:t>
            </a:r>
            <a:endParaRPr lang="en-US" dirty="0" err="1"/>
          </a:p>
        </p:txBody>
      </p:sp>
      <p:sp>
        <p:nvSpPr>
          <p:cNvPr id="3" name="Content Placeholder 2"/>
          <p:cNvSpPr>
            <a:spLocks noGrp="1"/>
          </p:cNvSpPr>
          <p:nvPr>
            <p:ph/>
          </p:nvPr>
        </p:nvSpPr>
        <p:spPr>
          <a:xfrm>
            <a:off x="457200" y="1005840"/>
            <a:ext cx="8229600" cy="1371600"/>
          </a:xfrm>
        </p:spPr>
        <p:txBody>
          <a:bodyPr/>
          <a:lstStyle/>
          <a:p>
            <a:pPr marL="0" marR="0" algn="l">
              <a:lnSpc>
                <a:spcPct val="100000"/>
              </a:lnSpc>
              <a:spcBef>
                <a:spcPts val="0"/>
              </a:spcBef>
              <a:spcAft>
                <a:spcPts val="0"/>
              </a:spcAft>
              <a:buNone/>
            </a:pPr>
            <a:r>
              <a:rPr sz="1050" b="1" i="0" u="none" strike="noStrike" cap="none">
                <a:solidFill>
                  <a:srgbClr val="000000">
                    <a:alpha val="100000"/>
                  </a:srgbClr>
                </a:solidFill>
                <a:latin typeface="Arial"/>
                <a:cs typeface="Arial"/>
                <a:sym typeface="Arial"/>
              </a:rPr>
              <a:t>Demographics &amp; Health Overview</a:t>
            </a:r>
          </a:p>
          <a:p>
            <a:pPr marL="0" marR="0" algn="l">
              <a:lnSpc>
                <a:spcPct val="100000"/>
              </a:lnSpc>
              <a:spcBef>
                <a:spcPts val="0"/>
              </a:spcBef>
              <a:spcAft>
                <a:spcPts val="100"/>
              </a:spcAft>
              <a:buNone/>
            </a:pPr>
            <a:r>
              <a:rPr sz="1050" b="0" i="0" u="none" strike="noStrike" cap="none">
                <a:solidFill>
                  <a:srgbClr val="000000">
                    <a:alpha val="100000"/>
                  </a:srgbClr>
                </a:solidFill>
                <a:latin typeface="Arial"/>
                <a:cs typeface="Arial"/>
                <a:sym typeface="Arial"/>
              </a:rPr>
              <a:t>The largest age group in Methil and Buckhaven is Seniors (65+) (60.2%). The most prominent ethnic group is White (96.9%).</a:t>
            </a:r>
          </a:p>
          <a:p>
            <a:pPr marL="0" marR="0" algn="l">
              <a:lnSpc>
                <a:spcPct val="100000"/>
              </a:lnSpc>
              <a:spcBef>
                <a:spcPts val="0"/>
              </a:spcBef>
              <a:spcAft>
                <a:spcPts val="0"/>
              </a:spcAft>
              <a:buNone/>
            </a:pPr>
            <a:r>
              <a:rPr sz="1050" b="0" i="0" u="none" strike="noStrike" cap="none">
                <a:solidFill>
                  <a:srgbClr val="000000">
                    <a:alpha val="100000"/>
                  </a:srgbClr>
                </a:solidFill>
                <a:latin typeface="Arial"/>
                <a:cs typeface="Arial"/>
                <a:sym typeface="Arial"/>
              </a:rPr>
              <a:t>Overall, 88.9% of residents report 'Good' or 'Very Good' health. The proportion of residents in 'Bad' health is higher than the Scottish national average.</a:t>
            </a:r>
          </a:p>
        </p:txBody>
      </p:sp>
      <p:grpSp>
        <p:nvGrpSpPr>
          <p:cNvPr id="4" name="Group 3"/>
          <p:cNvGrpSpPr/>
          <p:nvPr/>
        </p:nvGrpSpPr>
        <p:grpSpPr>
          <a:xfrm>
            <a:off x="293058" y="2014303"/>
            <a:ext cx="3840480" cy="2011679"/>
            <a:chOff x="274320" y="2286000"/>
            <a:chExt cx="3840480" cy="2011679"/>
          </a:xfrm>
        </p:grpSpPr>
        <p:sp>
          <p:nvSpPr>
            <p:cNvPr id="5" name="rc3"/>
            <p:cNvSpPr/>
            <p:nvPr/>
          </p:nvSpPr>
          <p:spPr>
            <a:xfrm>
              <a:off x="274320" y="2286000"/>
              <a:ext cx="3840480" cy="2011679"/>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6" name="rc4"/>
            <p:cNvSpPr/>
            <p:nvPr/>
          </p:nvSpPr>
          <p:spPr>
            <a:xfrm>
              <a:off x="1486696" y="3839621"/>
              <a:ext cx="2132095" cy="235783"/>
            </a:xfrm>
            <a:prstGeom prst="rect">
              <a:avLst/>
            </a:prstGeom>
            <a:solidFill>
              <a:srgbClr val="00625E">
                <a:alpha val="100000"/>
              </a:srgbClr>
            </a:solidFill>
          </p:spPr>
          <p:txBody>
            <a:bodyPr/>
            <a:lstStyle/>
            <a:p>
              <a:endParaRPr/>
            </a:p>
          </p:txBody>
        </p:sp>
        <p:sp>
          <p:nvSpPr>
            <p:cNvPr id="7" name="rc5"/>
            <p:cNvSpPr/>
            <p:nvPr/>
          </p:nvSpPr>
          <p:spPr>
            <a:xfrm>
              <a:off x="1486696" y="3446649"/>
              <a:ext cx="894292" cy="235783"/>
            </a:xfrm>
            <a:prstGeom prst="rect">
              <a:avLst/>
            </a:prstGeom>
            <a:solidFill>
              <a:srgbClr val="00625E">
                <a:alpha val="100000"/>
              </a:srgbClr>
            </a:solidFill>
          </p:spPr>
          <p:txBody>
            <a:bodyPr/>
            <a:lstStyle/>
            <a:p>
              <a:endParaRPr/>
            </a:p>
          </p:txBody>
        </p:sp>
        <p:sp>
          <p:nvSpPr>
            <p:cNvPr id="8" name="rc6"/>
            <p:cNvSpPr/>
            <p:nvPr/>
          </p:nvSpPr>
          <p:spPr>
            <a:xfrm>
              <a:off x="1486696" y="3053677"/>
              <a:ext cx="211459" cy="235783"/>
            </a:xfrm>
            <a:prstGeom prst="rect">
              <a:avLst/>
            </a:prstGeom>
            <a:solidFill>
              <a:srgbClr val="00625E">
                <a:alpha val="100000"/>
              </a:srgbClr>
            </a:solidFill>
          </p:spPr>
          <p:txBody>
            <a:bodyPr/>
            <a:lstStyle/>
            <a:p>
              <a:endParaRPr/>
            </a:p>
          </p:txBody>
        </p:sp>
        <p:sp>
          <p:nvSpPr>
            <p:cNvPr id="9" name="rc7"/>
            <p:cNvSpPr/>
            <p:nvPr/>
          </p:nvSpPr>
          <p:spPr>
            <a:xfrm>
              <a:off x="1486696" y="2660705"/>
              <a:ext cx="304820" cy="235783"/>
            </a:xfrm>
            <a:prstGeom prst="rect">
              <a:avLst/>
            </a:prstGeom>
            <a:solidFill>
              <a:srgbClr val="00625E">
                <a:alpha val="100000"/>
              </a:srgbClr>
            </a:solidFill>
          </p:spPr>
          <p:txBody>
            <a:bodyPr/>
            <a:lstStyle/>
            <a:p>
              <a:endParaRPr/>
            </a:p>
          </p:txBody>
        </p:sp>
        <p:sp>
          <p:nvSpPr>
            <p:cNvPr id="10" name="tx8"/>
            <p:cNvSpPr/>
            <p:nvPr/>
          </p:nvSpPr>
          <p:spPr>
            <a:xfrm>
              <a:off x="3690513" y="3907060"/>
              <a:ext cx="358606" cy="95718"/>
            </a:xfrm>
            <a:prstGeom prst="rect">
              <a:avLst/>
            </a:prstGeom>
            <a:noFill/>
          </p:spPr>
          <p:txBody>
            <a:bodyPr wrap="none" lIns="0" tIns="0" rIns="0" bIns="0" anchor="ctr" anchorCtr="1"/>
            <a:lstStyle/>
            <a:p>
              <a:pPr marL="0" marR="0" indent="0" algn="l">
                <a:lnSpc>
                  <a:spcPts val="995"/>
                </a:lnSpc>
                <a:spcBef>
                  <a:spcPts val="0"/>
                </a:spcBef>
                <a:spcAft>
                  <a:spcPts val="0"/>
                </a:spcAft>
              </a:pPr>
              <a:r>
                <a:rPr sz="995" b="1">
                  <a:solidFill>
                    <a:srgbClr val="000000">
                      <a:alpha val="100000"/>
                    </a:srgbClr>
                  </a:solidFill>
                  <a:latin typeface="Arial"/>
                  <a:cs typeface="Arial"/>
                </a:rPr>
                <a:t>60.2%</a:t>
              </a:r>
            </a:p>
          </p:txBody>
        </p:sp>
        <p:sp>
          <p:nvSpPr>
            <p:cNvPr id="11" name="tx9"/>
            <p:cNvSpPr/>
            <p:nvPr/>
          </p:nvSpPr>
          <p:spPr>
            <a:xfrm>
              <a:off x="2452710" y="3514088"/>
              <a:ext cx="358606" cy="95718"/>
            </a:xfrm>
            <a:prstGeom prst="rect">
              <a:avLst/>
            </a:prstGeom>
            <a:noFill/>
          </p:spPr>
          <p:txBody>
            <a:bodyPr wrap="none" lIns="0" tIns="0" rIns="0" bIns="0" anchor="ctr" anchorCtr="1"/>
            <a:lstStyle/>
            <a:p>
              <a:pPr marL="0" marR="0" indent="0" algn="l">
                <a:lnSpc>
                  <a:spcPts val="995"/>
                </a:lnSpc>
                <a:spcBef>
                  <a:spcPts val="0"/>
                </a:spcBef>
                <a:spcAft>
                  <a:spcPts val="0"/>
                </a:spcAft>
              </a:pPr>
              <a:r>
                <a:rPr sz="995" b="1">
                  <a:solidFill>
                    <a:srgbClr val="000000">
                      <a:alpha val="100000"/>
                    </a:srgbClr>
                  </a:solidFill>
                  <a:latin typeface="Arial"/>
                  <a:cs typeface="Arial"/>
                </a:rPr>
                <a:t>25.2%</a:t>
              </a:r>
            </a:p>
          </p:txBody>
        </p:sp>
        <p:sp>
          <p:nvSpPr>
            <p:cNvPr id="12" name="tx10"/>
            <p:cNvSpPr/>
            <p:nvPr/>
          </p:nvSpPr>
          <p:spPr>
            <a:xfrm>
              <a:off x="1734713" y="3121116"/>
              <a:ext cx="182792" cy="95718"/>
            </a:xfrm>
            <a:prstGeom prst="rect">
              <a:avLst/>
            </a:prstGeom>
            <a:noFill/>
          </p:spPr>
          <p:txBody>
            <a:bodyPr wrap="none" lIns="0" tIns="0" rIns="0" bIns="0" anchor="ctr" anchorCtr="1"/>
            <a:lstStyle/>
            <a:p>
              <a:pPr marL="0" marR="0" indent="0" algn="l">
                <a:lnSpc>
                  <a:spcPts val="995"/>
                </a:lnSpc>
                <a:spcBef>
                  <a:spcPts val="0"/>
                </a:spcBef>
                <a:spcAft>
                  <a:spcPts val="0"/>
                </a:spcAft>
              </a:pPr>
              <a:r>
                <a:rPr sz="995" b="1">
                  <a:solidFill>
                    <a:srgbClr val="000000">
                      <a:alpha val="100000"/>
                    </a:srgbClr>
                  </a:solidFill>
                  <a:latin typeface="Arial"/>
                  <a:cs typeface="Arial"/>
                </a:rPr>
                <a:t>6%</a:t>
              </a:r>
            </a:p>
          </p:txBody>
        </p:sp>
        <p:sp>
          <p:nvSpPr>
            <p:cNvPr id="13" name="tx11"/>
            <p:cNvSpPr/>
            <p:nvPr/>
          </p:nvSpPr>
          <p:spPr>
            <a:xfrm>
              <a:off x="1849170" y="2728144"/>
              <a:ext cx="288268" cy="95718"/>
            </a:xfrm>
            <a:prstGeom prst="rect">
              <a:avLst/>
            </a:prstGeom>
            <a:noFill/>
          </p:spPr>
          <p:txBody>
            <a:bodyPr wrap="none" lIns="0" tIns="0" rIns="0" bIns="0" anchor="ctr" anchorCtr="1"/>
            <a:lstStyle/>
            <a:p>
              <a:pPr marL="0" marR="0" indent="0" algn="l">
                <a:lnSpc>
                  <a:spcPts val="995"/>
                </a:lnSpc>
                <a:spcBef>
                  <a:spcPts val="0"/>
                </a:spcBef>
                <a:spcAft>
                  <a:spcPts val="0"/>
                </a:spcAft>
              </a:pPr>
              <a:r>
                <a:rPr sz="995" b="1">
                  <a:solidFill>
                    <a:srgbClr val="000000">
                      <a:alpha val="100000"/>
                    </a:srgbClr>
                  </a:solidFill>
                  <a:latin typeface="Arial"/>
                  <a:cs typeface="Arial"/>
                </a:rPr>
                <a:t>8.6%</a:t>
              </a:r>
            </a:p>
          </p:txBody>
        </p:sp>
        <p:sp>
          <p:nvSpPr>
            <p:cNvPr id="14" name="tx12"/>
            <p:cNvSpPr/>
            <p:nvPr/>
          </p:nvSpPr>
          <p:spPr>
            <a:xfrm>
              <a:off x="734750" y="3891154"/>
              <a:ext cx="689316" cy="107267"/>
            </a:xfrm>
            <a:prstGeom prst="rect">
              <a:avLst/>
            </a:prstGeom>
            <a:noFill/>
          </p:spPr>
          <p:txBody>
            <a:bodyPr wrap="none" lIns="0" tIns="0" rIns="0" bIns="0" anchor="ctr" anchorCtr="1"/>
            <a:lstStyle/>
            <a:p>
              <a:pPr marL="0" marR="0" indent="0" algn="l">
                <a:lnSpc>
                  <a:spcPts val="900"/>
                </a:lnSpc>
                <a:spcBef>
                  <a:spcPts val="0"/>
                </a:spcBef>
                <a:spcAft>
                  <a:spcPts val="0"/>
                </a:spcAft>
              </a:pPr>
              <a:r>
                <a:rPr sz="900">
                  <a:solidFill>
                    <a:srgbClr val="4D4D4D">
                      <a:alpha val="100000"/>
                    </a:srgbClr>
                  </a:solidFill>
                  <a:latin typeface="Arial"/>
                  <a:cs typeface="Arial"/>
                </a:rPr>
                <a:t>Seniors (65+)</a:t>
              </a:r>
            </a:p>
          </p:txBody>
        </p:sp>
        <p:sp>
          <p:nvSpPr>
            <p:cNvPr id="15" name="tx13"/>
            <p:cNvSpPr/>
            <p:nvPr/>
          </p:nvSpPr>
          <p:spPr>
            <a:xfrm>
              <a:off x="369526" y="3498182"/>
              <a:ext cx="1054540" cy="107267"/>
            </a:xfrm>
            <a:prstGeom prst="rect">
              <a:avLst/>
            </a:prstGeom>
            <a:noFill/>
          </p:spPr>
          <p:txBody>
            <a:bodyPr wrap="none" lIns="0" tIns="0" rIns="0" bIns="0" anchor="ctr" anchorCtr="1"/>
            <a:lstStyle/>
            <a:p>
              <a:pPr marL="0" marR="0" indent="0" algn="l">
                <a:lnSpc>
                  <a:spcPts val="900"/>
                </a:lnSpc>
                <a:spcBef>
                  <a:spcPts val="0"/>
                </a:spcBef>
                <a:spcAft>
                  <a:spcPts val="0"/>
                </a:spcAft>
              </a:pPr>
              <a:r>
                <a:rPr sz="900">
                  <a:solidFill>
                    <a:srgbClr val="4D4D4D">
                      <a:alpha val="100000"/>
                    </a:srgbClr>
                  </a:solidFill>
                  <a:latin typeface="Arial"/>
                  <a:cs typeface="Arial"/>
                </a:rPr>
                <a:t>Working Age (25-64)</a:t>
              </a:r>
            </a:p>
          </p:txBody>
        </p:sp>
        <p:sp>
          <p:nvSpPr>
            <p:cNvPr id="16" name="tx14"/>
            <p:cNvSpPr/>
            <p:nvPr/>
          </p:nvSpPr>
          <p:spPr>
            <a:xfrm>
              <a:off x="343909" y="3105210"/>
              <a:ext cx="1080157" cy="107267"/>
            </a:xfrm>
            <a:prstGeom prst="rect">
              <a:avLst/>
            </a:prstGeom>
            <a:noFill/>
          </p:spPr>
          <p:txBody>
            <a:bodyPr wrap="none" lIns="0" tIns="0" rIns="0" bIns="0" anchor="ctr" anchorCtr="1"/>
            <a:lstStyle/>
            <a:p>
              <a:pPr marL="0" marR="0" indent="0" algn="l">
                <a:lnSpc>
                  <a:spcPts val="900"/>
                </a:lnSpc>
                <a:spcBef>
                  <a:spcPts val="0"/>
                </a:spcBef>
                <a:spcAft>
                  <a:spcPts val="0"/>
                </a:spcAft>
              </a:pPr>
              <a:r>
                <a:rPr sz="900">
                  <a:solidFill>
                    <a:srgbClr val="4D4D4D">
                      <a:alpha val="100000"/>
                    </a:srgbClr>
                  </a:solidFill>
                  <a:latin typeface="Arial"/>
                  <a:cs typeface="Arial"/>
                </a:rPr>
                <a:t>Young Adults (16-24)</a:t>
              </a:r>
            </a:p>
          </p:txBody>
        </p:sp>
        <p:sp>
          <p:nvSpPr>
            <p:cNvPr id="17" name="tx15"/>
            <p:cNvSpPr/>
            <p:nvPr/>
          </p:nvSpPr>
          <p:spPr>
            <a:xfrm>
              <a:off x="788719" y="2712238"/>
              <a:ext cx="635347" cy="107267"/>
            </a:xfrm>
            <a:prstGeom prst="rect">
              <a:avLst/>
            </a:prstGeom>
            <a:noFill/>
          </p:spPr>
          <p:txBody>
            <a:bodyPr wrap="none" lIns="0" tIns="0" rIns="0" bIns="0" anchor="ctr" anchorCtr="1"/>
            <a:lstStyle/>
            <a:p>
              <a:pPr marL="0" marR="0" indent="0" algn="l">
                <a:lnSpc>
                  <a:spcPts val="900"/>
                </a:lnSpc>
                <a:spcBef>
                  <a:spcPts val="0"/>
                </a:spcBef>
                <a:spcAft>
                  <a:spcPts val="0"/>
                </a:spcAft>
              </a:pPr>
              <a:r>
                <a:rPr sz="900">
                  <a:solidFill>
                    <a:srgbClr val="4D4D4D">
                      <a:alpha val="100000"/>
                    </a:srgbClr>
                  </a:solidFill>
                  <a:latin typeface="Arial"/>
                  <a:cs typeface="Arial"/>
                </a:rPr>
                <a:t>Youth (0-15)</a:t>
              </a:r>
            </a:p>
          </p:txBody>
        </p:sp>
        <p:sp>
          <p:nvSpPr>
            <p:cNvPr id="18" name="tx16"/>
            <p:cNvSpPr/>
            <p:nvPr/>
          </p:nvSpPr>
          <p:spPr>
            <a:xfrm>
              <a:off x="1149417" y="2374155"/>
              <a:ext cx="2088802" cy="119186"/>
            </a:xfrm>
            <a:prstGeom prst="rect">
              <a:avLst/>
            </a:prstGeom>
            <a:noFill/>
          </p:spPr>
          <p:txBody>
            <a:bodyPr wrap="none" lIns="0" tIns="0" rIns="0" bIns="0" anchor="ctr" anchorCtr="1"/>
            <a:lstStyle/>
            <a:p>
              <a:pPr marL="0" marR="0" indent="0" algn="l">
                <a:lnSpc>
                  <a:spcPts val="1000"/>
                </a:lnSpc>
                <a:spcBef>
                  <a:spcPts val="0"/>
                </a:spcBef>
                <a:spcAft>
                  <a:spcPts val="0"/>
                </a:spcAft>
              </a:pPr>
              <a:r>
                <a:rPr sz="1000" b="1">
                  <a:solidFill>
                    <a:srgbClr val="000000">
                      <a:alpha val="100000"/>
                    </a:srgbClr>
                  </a:solidFill>
                  <a:latin typeface="Arial"/>
                  <a:cs typeface="Arial"/>
                </a:rPr>
                <a:t>Age Profile: Methil and Buckhaven</a:t>
              </a:r>
            </a:p>
          </p:txBody>
        </p:sp>
      </p:grpSp>
      <p:grpSp>
        <p:nvGrpSpPr>
          <p:cNvPr id="19" name="Group 18"/>
          <p:cNvGrpSpPr/>
          <p:nvPr/>
        </p:nvGrpSpPr>
        <p:grpSpPr>
          <a:xfrm>
            <a:off x="4501546" y="1918741"/>
            <a:ext cx="4389120" cy="3291840"/>
            <a:chOff x="4389120" y="2743200"/>
            <a:chExt cx="4389120" cy="3291840"/>
          </a:xfrm>
        </p:grpSpPr>
        <p:sp>
          <p:nvSpPr>
            <p:cNvPr id="20" name="rc3"/>
            <p:cNvSpPr/>
            <p:nvPr/>
          </p:nvSpPr>
          <p:spPr>
            <a:xfrm>
              <a:off x="4389120" y="2743200"/>
              <a:ext cx="4389120" cy="3291840"/>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21" name="pg4"/>
            <p:cNvSpPr/>
            <p:nvPr/>
          </p:nvSpPr>
          <p:spPr>
            <a:xfrm>
              <a:off x="4859628" y="3240886"/>
              <a:ext cx="2483526" cy="2483671"/>
            </a:xfrm>
            <a:custGeom>
              <a:avLst/>
              <a:gdLst/>
              <a:ahLst/>
              <a:cxnLst/>
              <a:rect l="0" t="0" r="0" b="0"/>
              <a:pathLst>
                <a:path w="2483526" h="2483671">
                  <a:moveTo>
                    <a:pt x="1123595" y="632278"/>
                  </a:moveTo>
                  <a:lnTo>
                    <a:pt x="1115151" y="588738"/>
                  </a:lnTo>
                  <a:lnTo>
                    <a:pt x="1106708" y="545197"/>
                  </a:lnTo>
                  <a:lnTo>
                    <a:pt x="1098264" y="501657"/>
                  </a:lnTo>
                  <a:lnTo>
                    <a:pt x="1089821" y="458116"/>
                  </a:lnTo>
                  <a:lnTo>
                    <a:pt x="1081377" y="414576"/>
                  </a:lnTo>
                  <a:lnTo>
                    <a:pt x="1072934" y="371035"/>
                  </a:lnTo>
                  <a:lnTo>
                    <a:pt x="1064490" y="327495"/>
                  </a:lnTo>
                  <a:lnTo>
                    <a:pt x="1056047" y="283954"/>
                  </a:lnTo>
                  <a:lnTo>
                    <a:pt x="1047604" y="240414"/>
                  </a:lnTo>
                  <a:lnTo>
                    <a:pt x="1039160" y="196873"/>
                  </a:lnTo>
                  <a:lnTo>
                    <a:pt x="1030717" y="153333"/>
                  </a:lnTo>
                  <a:lnTo>
                    <a:pt x="1022273" y="109792"/>
                  </a:lnTo>
                  <a:lnTo>
                    <a:pt x="1013830" y="66252"/>
                  </a:lnTo>
                  <a:lnTo>
                    <a:pt x="1005386" y="22711"/>
                  </a:lnTo>
                  <a:lnTo>
                    <a:pt x="964271" y="31409"/>
                  </a:lnTo>
                  <a:lnTo>
                    <a:pt x="923474" y="41492"/>
                  </a:lnTo>
                  <a:lnTo>
                    <a:pt x="883041" y="52950"/>
                  </a:lnTo>
                  <a:lnTo>
                    <a:pt x="843019" y="65770"/>
                  </a:lnTo>
                  <a:lnTo>
                    <a:pt x="803454" y="79937"/>
                  </a:lnTo>
                  <a:lnTo>
                    <a:pt x="764390" y="95434"/>
                  </a:lnTo>
                  <a:lnTo>
                    <a:pt x="725874" y="112244"/>
                  </a:lnTo>
                  <a:lnTo>
                    <a:pt x="687948" y="130348"/>
                  </a:lnTo>
                  <a:lnTo>
                    <a:pt x="650656" y="149725"/>
                  </a:lnTo>
                  <a:lnTo>
                    <a:pt x="614042" y="170352"/>
                  </a:lnTo>
                  <a:lnTo>
                    <a:pt x="578146" y="192207"/>
                  </a:lnTo>
                  <a:lnTo>
                    <a:pt x="543011" y="215263"/>
                  </a:lnTo>
                  <a:lnTo>
                    <a:pt x="508675" y="239495"/>
                  </a:lnTo>
                  <a:lnTo>
                    <a:pt x="475180" y="264875"/>
                  </a:lnTo>
                  <a:lnTo>
                    <a:pt x="442562" y="291374"/>
                  </a:lnTo>
                  <a:lnTo>
                    <a:pt x="410859" y="318962"/>
                  </a:lnTo>
                  <a:lnTo>
                    <a:pt x="380109" y="347606"/>
                  </a:lnTo>
                  <a:lnTo>
                    <a:pt x="350345" y="377274"/>
                  </a:lnTo>
                  <a:lnTo>
                    <a:pt x="321601" y="407933"/>
                  </a:lnTo>
                  <a:lnTo>
                    <a:pt x="293912" y="439546"/>
                  </a:lnTo>
                  <a:lnTo>
                    <a:pt x="267308" y="472078"/>
                  </a:lnTo>
                  <a:lnTo>
                    <a:pt x="241820" y="505492"/>
                  </a:lnTo>
                  <a:lnTo>
                    <a:pt x="217478" y="539749"/>
                  </a:lnTo>
                  <a:lnTo>
                    <a:pt x="194308" y="574810"/>
                  </a:lnTo>
                  <a:lnTo>
                    <a:pt x="172338" y="610635"/>
                  </a:lnTo>
                  <a:lnTo>
                    <a:pt x="151593" y="647183"/>
                  </a:lnTo>
                  <a:lnTo>
                    <a:pt x="132096" y="684412"/>
                  </a:lnTo>
                  <a:lnTo>
                    <a:pt x="113870" y="722279"/>
                  </a:lnTo>
                  <a:lnTo>
                    <a:pt x="96936" y="760741"/>
                  </a:lnTo>
                  <a:lnTo>
                    <a:pt x="81313" y="799754"/>
                  </a:lnTo>
                  <a:lnTo>
                    <a:pt x="67019" y="839274"/>
                  </a:lnTo>
                  <a:lnTo>
                    <a:pt x="54070" y="879254"/>
                  </a:lnTo>
                  <a:lnTo>
                    <a:pt x="42482" y="919650"/>
                  </a:lnTo>
                  <a:lnTo>
                    <a:pt x="32266" y="960415"/>
                  </a:lnTo>
                  <a:lnTo>
                    <a:pt x="23437" y="1001502"/>
                  </a:lnTo>
                  <a:lnTo>
                    <a:pt x="16002" y="1042864"/>
                  </a:lnTo>
                  <a:lnTo>
                    <a:pt x="9971" y="1084454"/>
                  </a:lnTo>
                  <a:lnTo>
                    <a:pt x="5351" y="1126224"/>
                  </a:lnTo>
                  <a:lnTo>
                    <a:pt x="2147" y="1168127"/>
                  </a:lnTo>
                  <a:lnTo>
                    <a:pt x="362" y="1210114"/>
                  </a:lnTo>
                  <a:lnTo>
                    <a:pt x="0" y="1252138"/>
                  </a:lnTo>
                  <a:lnTo>
                    <a:pt x="1059" y="1294150"/>
                  </a:lnTo>
                  <a:lnTo>
                    <a:pt x="3539" y="1336102"/>
                  </a:lnTo>
                  <a:lnTo>
                    <a:pt x="7437" y="1377946"/>
                  </a:lnTo>
                  <a:lnTo>
                    <a:pt x="12749" y="1419634"/>
                  </a:lnTo>
                  <a:lnTo>
                    <a:pt x="19469" y="1461118"/>
                  </a:lnTo>
                  <a:lnTo>
                    <a:pt x="27588" y="1502351"/>
                  </a:lnTo>
                  <a:lnTo>
                    <a:pt x="37098" y="1543286"/>
                  </a:lnTo>
                  <a:lnTo>
                    <a:pt x="47987" y="1583876"/>
                  </a:lnTo>
                  <a:lnTo>
                    <a:pt x="60243" y="1624074"/>
                  </a:lnTo>
                  <a:lnTo>
                    <a:pt x="73853" y="1663835"/>
                  </a:lnTo>
                  <a:lnTo>
                    <a:pt x="88800" y="1703112"/>
                  </a:lnTo>
                  <a:lnTo>
                    <a:pt x="105068" y="1741861"/>
                  </a:lnTo>
                  <a:lnTo>
                    <a:pt x="122637" y="1780037"/>
                  </a:lnTo>
                  <a:lnTo>
                    <a:pt x="141488" y="1817597"/>
                  </a:lnTo>
                  <a:lnTo>
                    <a:pt x="161600" y="1854497"/>
                  </a:lnTo>
                  <a:lnTo>
                    <a:pt x="182948" y="1890696"/>
                  </a:lnTo>
                  <a:lnTo>
                    <a:pt x="205509" y="1926152"/>
                  </a:lnTo>
                  <a:lnTo>
                    <a:pt x="229256" y="1960824"/>
                  </a:lnTo>
                  <a:lnTo>
                    <a:pt x="254163" y="1994673"/>
                  </a:lnTo>
                  <a:lnTo>
                    <a:pt x="280201" y="2027660"/>
                  </a:lnTo>
                  <a:lnTo>
                    <a:pt x="307341" y="2059747"/>
                  </a:lnTo>
                  <a:lnTo>
                    <a:pt x="335550" y="2090897"/>
                  </a:lnTo>
                  <a:lnTo>
                    <a:pt x="364798" y="2121074"/>
                  </a:lnTo>
                  <a:lnTo>
                    <a:pt x="395050" y="2150245"/>
                  </a:lnTo>
                  <a:lnTo>
                    <a:pt x="426271" y="2178376"/>
                  </a:lnTo>
                  <a:lnTo>
                    <a:pt x="458427" y="2205434"/>
                  </a:lnTo>
                  <a:lnTo>
                    <a:pt x="491479" y="2231389"/>
                  </a:lnTo>
                  <a:lnTo>
                    <a:pt x="525391" y="2256210"/>
                  </a:lnTo>
                  <a:lnTo>
                    <a:pt x="560123" y="2279870"/>
                  </a:lnTo>
                  <a:lnTo>
                    <a:pt x="595636" y="2302340"/>
                  </a:lnTo>
                  <a:lnTo>
                    <a:pt x="631889" y="2323597"/>
                  </a:lnTo>
                  <a:lnTo>
                    <a:pt x="668840" y="2343615"/>
                  </a:lnTo>
                  <a:lnTo>
                    <a:pt x="706448" y="2362370"/>
                  </a:lnTo>
                  <a:lnTo>
                    <a:pt x="744668" y="2379843"/>
                  </a:lnTo>
                  <a:lnTo>
                    <a:pt x="783458" y="2396012"/>
                  </a:lnTo>
                  <a:lnTo>
                    <a:pt x="822773" y="2410860"/>
                  </a:lnTo>
                  <a:lnTo>
                    <a:pt x="862568" y="2424369"/>
                  </a:lnTo>
                  <a:lnTo>
                    <a:pt x="902797" y="2436524"/>
                  </a:lnTo>
                  <a:lnTo>
                    <a:pt x="943414" y="2447310"/>
                  </a:lnTo>
                  <a:lnTo>
                    <a:pt x="984373" y="2456716"/>
                  </a:lnTo>
                  <a:lnTo>
                    <a:pt x="1025627" y="2464731"/>
                  </a:lnTo>
                  <a:lnTo>
                    <a:pt x="1067128" y="2471345"/>
                  </a:lnTo>
                  <a:lnTo>
                    <a:pt x="1108830" y="2476552"/>
                  </a:lnTo>
                  <a:lnTo>
                    <a:pt x="1150683" y="2480344"/>
                  </a:lnTo>
                  <a:lnTo>
                    <a:pt x="1192641" y="2482718"/>
                  </a:lnTo>
                  <a:lnTo>
                    <a:pt x="1234656" y="2483671"/>
                  </a:lnTo>
                  <a:lnTo>
                    <a:pt x="1276678" y="2483201"/>
                  </a:lnTo>
                  <a:lnTo>
                    <a:pt x="1318661" y="2481311"/>
                  </a:lnTo>
                  <a:lnTo>
                    <a:pt x="1360555" y="2478000"/>
                  </a:lnTo>
                  <a:lnTo>
                    <a:pt x="1402314" y="2473274"/>
                  </a:lnTo>
                  <a:lnTo>
                    <a:pt x="1443888" y="2467138"/>
                  </a:lnTo>
                  <a:lnTo>
                    <a:pt x="1485232" y="2459599"/>
                  </a:lnTo>
                  <a:lnTo>
                    <a:pt x="1526296" y="2450665"/>
                  </a:lnTo>
                  <a:lnTo>
                    <a:pt x="1567035" y="2440347"/>
                  </a:lnTo>
                  <a:lnTo>
                    <a:pt x="1607401" y="2428656"/>
                  </a:lnTo>
                  <a:lnTo>
                    <a:pt x="1647349" y="2415606"/>
                  </a:lnTo>
                  <a:lnTo>
                    <a:pt x="1686832" y="2401212"/>
                  </a:lnTo>
                  <a:lnTo>
                    <a:pt x="1725805" y="2385490"/>
                  </a:lnTo>
                  <a:lnTo>
                    <a:pt x="1764225" y="2368458"/>
                  </a:lnTo>
                  <a:lnTo>
                    <a:pt x="1802045" y="2350137"/>
                  </a:lnTo>
                  <a:lnTo>
                    <a:pt x="1839225" y="2330546"/>
                  </a:lnTo>
                  <a:lnTo>
                    <a:pt x="1875720" y="2309708"/>
                  </a:lnTo>
                  <a:lnTo>
                    <a:pt x="1911489" y="2287647"/>
                  </a:lnTo>
                  <a:lnTo>
                    <a:pt x="1946491" y="2264389"/>
                  </a:lnTo>
                  <a:lnTo>
                    <a:pt x="1980687" y="2239959"/>
                  </a:lnTo>
                  <a:lnTo>
                    <a:pt x="2014036" y="2214387"/>
                  </a:lnTo>
                  <a:lnTo>
                    <a:pt x="2046501" y="2187701"/>
                  </a:lnTo>
                  <a:lnTo>
                    <a:pt x="2078044" y="2159932"/>
                  </a:lnTo>
                  <a:lnTo>
                    <a:pt x="2108629" y="2131111"/>
                  </a:lnTo>
                  <a:lnTo>
                    <a:pt x="2138222" y="2101272"/>
                  </a:lnTo>
                  <a:lnTo>
                    <a:pt x="2166788" y="2070448"/>
                  </a:lnTo>
                  <a:lnTo>
                    <a:pt x="2194295" y="2038676"/>
                  </a:lnTo>
                  <a:lnTo>
                    <a:pt x="2220711" y="2005991"/>
                  </a:lnTo>
                  <a:lnTo>
                    <a:pt x="2246007" y="1972431"/>
                  </a:lnTo>
                  <a:lnTo>
                    <a:pt x="2270152" y="1938035"/>
                  </a:lnTo>
                  <a:lnTo>
                    <a:pt x="2293119" y="1902841"/>
                  </a:lnTo>
                  <a:lnTo>
                    <a:pt x="2314883" y="1866890"/>
                  </a:lnTo>
                  <a:lnTo>
                    <a:pt x="2335417" y="1830224"/>
                  </a:lnTo>
                  <a:lnTo>
                    <a:pt x="2354699" y="1792883"/>
                  </a:lnTo>
                  <a:lnTo>
                    <a:pt x="2372707" y="1754912"/>
                  </a:lnTo>
                  <a:lnTo>
                    <a:pt x="2389419" y="1716353"/>
                  </a:lnTo>
                  <a:lnTo>
                    <a:pt x="2404818" y="1677250"/>
                  </a:lnTo>
                  <a:lnTo>
                    <a:pt x="2418884" y="1637649"/>
                  </a:lnTo>
                  <a:lnTo>
                    <a:pt x="2431603" y="1597595"/>
                  </a:lnTo>
                  <a:lnTo>
                    <a:pt x="2442958" y="1557133"/>
                  </a:lnTo>
                  <a:lnTo>
                    <a:pt x="2452939" y="1516310"/>
                  </a:lnTo>
                  <a:lnTo>
                    <a:pt x="2461532" y="1475173"/>
                  </a:lnTo>
                  <a:lnTo>
                    <a:pt x="2468728" y="1433769"/>
                  </a:lnTo>
                  <a:lnTo>
                    <a:pt x="2474520" y="1392145"/>
                  </a:lnTo>
                  <a:lnTo>
                    <a:pt x="2478899" y="1350348"/>
                  </a:lnTo>
                  <a:lnTo>
                    <a:pt x="2481862" y="1308428"/>
                  </a:lnTo>
                  <a:lnTo>
                    <a:pt x="2483405" y="1266431"/>
                  </a:lnTo>
                  <a:lnTo>
                    <a:pt x="2483526" y="1224406"/>
                  </a:lnTo>
                  <a:lnTo>
                    <a:pt x="2482225" y="1182401"/>
                  </a:lnTo>
                  <a:lnTo>
                    <a:pt x="2479503" y="1140464"/>
                  </a:lnTo>
                  <a:lnTo>
                    <a:pt x="2475364" y="1098643"/>
                  </a:lnTo>
                  <a:lnTo>
                    <a:pt x="2469813" y="1056987"/>
                  </a:lnTo>
                  <a:lnTo>
                    <a:pt x="2462855" y="1015542"/>
                  </a:lnTo>
                  <a:lnTo>
                    <a:pt x="2454498" y="974356"/>
                  </a:lnTo>
                  <a:lnTo>
                    <a:pt x="2444753" y="933476"/>
                  </a:lnTo>
                  <a:lnTo>
                    <a:pt x="2433630" y="892950"/>
                  </a:lnTo>
                  <a:lnTo>
                    <a:pt x="2421143" y="852823"/>
                  </a:lnTo>
                  <a:lnTo>
                    <a:pt x="2407304" y="813141"/>
                  </a:lnTo>
                  <a:lnTo>
                    <a:pt x="2392131" y="773951"/>
                  </a:lnTo>
                  <a:lnTo>
                    <a:pt x="2375641" y="735296"/>
                  </a:lnTo>
                  <a:lnTo>
                    <a:pt x="2357852" y="697222"/>
                  </a:lnTo>
                  <a:lnTo>
                    <a:pt x="2338785" y="659771"/>
                  </a:lnTo>
                  <a:lnTo>
                    <a:pt x="2318462" y="622987"/>
                  </a:lnTo>
                  <a:lnTo>
                    <a:pt x="2296906" y="586911"/>
                  </a:lnTo>
                  <a:lnTo>
                    <a:pt x="2274141" y="551586"/>
                  </a:lnTo>
                  <a:lnTo>
                    <a:pt x="2250195" y="517051"/>
                  </a:lnTo>
                  <a:lnTo>
                    <a:pt x="2225093" y="483346"/>
                  </a:lnTo>
                  <a:lnTo>
                    <a:pt x="2198865" y="450510"/>
                  </a:lnTo>
                  <a:lnTo>
                    <a:pt x="2171542" y="418580"/>
                  </a:lnTo>
                  <a:lnTo>
                    <a:pt x="2143153" y="387592"/>
                  </a:lnTo>
                  <a:lnTo>
                    <a:pt x="2113733" y="357583"/>
                  </a:lnTo>
                  <a:lnTo>
                    <a:pt x="2083314" y="328587"/>
                  </a:lnTo>
                  <a:lnTo>
                    <a:pt x="2051931" y="300637"/>
                  </a:lnTo>
                  <a:lnTo>
                    <a:pt x="2019620" y="273764"/>
                  </a:lnTo>
                  <a:lnTo>
                    <a:pt x="1986419" y="248000"/>
                  </a:lnTo>
                  <a:lnTo>
                    <a:pt x="1952365" y="223375"/>
                  </a:lnTo>
                  <a:lnTo>
                    <a:pt x="1917497" y="199915"/>
                  </a:lnTo>
                  <a:lnTo>
                    <a:pt x="1881855" y="177649"/>
                  </a:lnTo>
                  <a:lnTo>
                    <a:pt x="1845481" y="156602"/>
                  </a:lnTo>
                  <a:lnTo>
                    <a:pt x="1808415" y="136797"/>
                  </a:lnTo>
                  <a:lnTo>
                    <a:pt x="1770700" y="118258"/>
                  </a:lnTo>
                  <a:lnTo>
                    <a:pt x="1732379" y="101005"/>
                  </a:lnTo>
                  <a:lnTo>
                    <a:pt x="1693497" y="85060"/>
                  </a:lnTo>
                  <a:lnTo>
                    <a:pt x="1654097" y="70438"/>
                  </a:lnTo>
                  <a:lnTo>
                    <a:pt x="1614225" y="57159"/>
                  </a:lnTo>
                  <a:lnTo>
                    <a:pt x="1573927" y="45236"/>
                  </a:lnTo>
                  <a:lnTo>
                    <a:pt x="1533249" y="34683"/>
                  </a:lnTo>
                  <a:lnTo>
                    <a:pt x="1492236" y="25513"/>
                  </a:lnTo>
                  <a:lnTo>
                    <a:pt x="1450937" y="17736"/>
                  </a:lnTo>
                  <a:lnTo>
                    <a:pt x="1409398" y="11361"/>
                  </a:lnTo>
                  <a:lnTo>
                    <a:pt x="1367668" y="6394"/>
                  </a:lnTo>
                  <a:lnTo>
                    <a:pt x="1325793" y="2843"/>
                  </a:lnTo>
                  <a:lnTo>
                    <a:pt x="1283822" y="711"/>
                  </a:lnTo>
                  <a:lnTo>
                    <a:pt x="1241803" y="0"/>
                  </a:lnTo>
                  <a:lnTo>
                    <a:pt x="1241803" y="44351"/>
                  </a:lnTo>
                  <a:lnTo>
                    <a:pt x="1241803" y="88703"/>
                  </a:lnTo>
                  <a:lnTo>
                    <a:pt x="1241803" y="133054"/>
                  </a:lnTo>
                  <a:lnTo>
                    <a:pt x="1241803" y="177406"/>
                  </a:lnTo>
                  <a:lnTo>
                    <a:pt x="1241803" y="221758"/>
                  </a:lnTo>
                  <a:lnTo>
                    <a:pt x="1241803" y="266109"/>
                  </a:lnTo>
                  <a:lnTo>
                    <a:pt x="1241803" y="310461"/>
                  </a:lnTo>
                  <a:lnTo>
                    <a:pt x="1241803" y="354813"/>
                  </a:lnTo>
                  <a:lnTo>
                    <a:pt x="1241803" y="399164"/>
                  </a:lnTo>
                  <a:lnTo>
                    <a:pt x="1241803" y="443516"/>
                  </a:lnTo>
                  <a:lnTo>
                    <a:pt x="1241803" y="487868"/>
                  </a:lnTo>
                  <a:lnTo>
                    <a:pt x="1241803" y="532219"/>
                  </a:lnTo>
                  <a:lnTo>
                    <a:pt x="1241803" y="576571"/>
                  </a:lnTo>
                  <a:lnTo>
                    <a:pt x="1241803" y="620922"/>
                  </a:lnTo>
                  <a:lnTo>
                    <a:pt x="1283798" y="622344"/>
                  </a:lnTo>
                  <a:lnTo>
                    <a:pt x="1325600" y="626603"/>
                  </a:lnTo>
                  <a:lnTo>
                    <a:pt x="1367019" y="633679"/>
                  </a:lnTo>
                  <a:lnTo>
                    <a:pt x="1407865" y="643541"/>
                  </a:lnTo>
                  <a:lnTo>
                    <a:pt x="1447950" y="656142"/>
                  </a:lnTo>
                  <a:lnTo>
                    <a:pt x="1487091" y="671425"/>
                  </a:lnTo>
                  <a:lnTo>
                    <a:pt x="1525109" y="689321"/>
                  </a:lnTo>
                  <a:lnTo>
                    <a:pt x="1561829" y="709747"/>
                  </a:lnTo>
                  <a:lnTo>
                    <a:pt x="1597084" y="732610"/>
                  </a:lnTo>
                  <a:lnTo>
                    <a:pt x="1630711" y="757805"/>
                  </a:lnTo>
                  <a:lnTo>
                    <a:pt x="1662558" y="785216"/>
                  </a:lnTo>
                  <a:lnTo>
                    <a:pt x="1692478" y="814719"/>
                  </a:lnTo>
                  <a:lnTo>
                    <a:pt x="1720334" y="846178"/>
                  </a:lnTo>
                  <a:lnTo>
                    <a:pt x="1745999" y="879448"/>
                  </a:lnTo>
                  <a:lnTo>
                    <a:pt x="1769354" y="914378"/>
                  </a:lnTo>
                  <a:lnTo>
                    <a:pt x="1790294" y="950808"/>
                  </a:lnTo>
                  <a:lnTo>
                    <a:pt x="1808722" y="988571"/>
                  </a:lnTo>
                  <a:lnTo>
                    <a:pt x="1824554" y="1027493"/>
                  </a:lnTo>
                  <a:lnTo>
                    <a:pt x="1837717" y="1067397"/>
                  </a:lnTo>
                  <a:lnTo>
                    <a:pt x="1848150" y="1108100"/>
                  </a:lnTo>
                  <a:lnTo>
                    <a:pt x="1855808" y="1149416"/>
                  </a:lnTo>
                  <a:lnTo>
                    <a:pt x="1860653" y="1191155"/>
                  </a:lnTo>
                  <a:lnTo>
                    <a:pt x="1862664" y="1233126"/>
                  </a:lnTo>
                  <a:lnTo>
                    <a:pt x="1861833" y="1275137"/>
                  </a:lnTo>
                  <a:lnTo>
                    <a:pt x="1858161" y="1316995"/>
                  </a:lnTo>
                  <a:lnTo>
                    <a:pt x="1851667" y="1358509"/>
                  </a:lnTo>
                  <a:lnTo>
                    <a:pt x="1842381" y="1399489"/>
                  </a:lnTo>
                  <a:lnTo>
                    <a:pt x="1830343" y="1439747"/>
                  </a:lnTo>
                  <a:lnTo>
                    <a:pt x="1815611" y="1479099"/>
                  </a:lnTo>
                  <a:lnTo>
                    <a:pt x="1798251" y="1517364"/>
                  </a:lnTo>
                  <a:lnTo>
                    <a:pt x="1778343" y="1554368"/>
                  </a:lnTo>
                  <a:lnTo>
                    <a:pt x="1755977" y="1589940"/>
                  </a:lnTo>
                  <a:lnTo>
                    <a:pt x="1731257" y="1623918"/>
                  </a:lnTo>
                  <a:lnTo>
                    <a:pt x="1704296" y="1656147"/>
                  </a:lnTo>
                  <a:lnTo>
                    <a:pt x="1675216" y="1686478"/>
                  </a:lnTo>
                  <a:lnTo>
                    <a:pt x="1644152" y="1714773"/>
                  </a:lnTo>
                  <a:lnTo>
                    <a:pt x="1611245" y="1740902"/>
                  </a:lnTo>
                  <a:lnTo>
                    <a:pt x="1576646" y="1764746"/>
                  </a:lnTo>
                  <a:lnTo>
                    <a:pt x="1540514" y="1786195"/>
                  </a:lnTo>
                  <a:lnTo>
                    <a:pt x="1503014" y="1805152"/>
                  </a:lnTo>
                  <a:lnTo>
                    <a:pt x="1464317" y="1821529"/>
                  </a:lnTo>
                  <a:lnTo>
                    <a:pt x="1424602" y="1835251"/>
                  </a:lnTo>
                  <a:lnTo>
                    <a:pt x="1384049" y="1846255"/>
                  </a:lnTo>
                  <a:lnTo>
                    <a:pt x="1342846" y="1854492"/>
                  </a:lnTo>
                  <a:lnTo>
                    <a:pt x="1301179" y="1859923"/>
                  </a:lnTo>
                  <a:lnTo>
                    <a:pt x="1259240" y="1862523"/>
                  </a:lnTo>
                  <a:lnTo>
                    <a:pt x="1217222" y="1862282"/>
                  </a:lnTo>
                  <a:lnTo>
                    <a:pt x="1175316" y="1859198"/>
                  </a:lnTo>
                  <a:lnTo>
                    <a:pt x="1133715" y="1853288"/>
                  </a:lnTo>
                  <a:lnTo>
                    <a:pt x="1092608" y="1844578"/>
                  </a:lnTo>
                  <a:lnTo>
                    <a:pt x="1052185" y="1833107"/>
                  </a:lnTo>
                  <a:lnTo>
                    <a:pt x="1012631" y="1818929"/>
                  </a:lnTo>
                  <a:lnTo>
                    <a:pt x="974125" y="1802108"/>
                  </a:lnTo>
                  <a:lnTo>
                    <a:pt x="936846" y="1782721"/>
                  </a:lnTo>
                  <a:lnTo>
                    <a:pt x="900963" y="1760857"/>
                  </a:lnTo>
                  <a:lnTo>
                    <a:pt x="866641" y="1736617"/>
                  </a:lnTo>
                  <a:lnTo>
                    <a:pt x="834037" y="1710111"/>
                  </a:lnTo>
                  <a:lnTo>
                    <a:pt x="803300" y="1681460"/>
                  </a:lnTo>
                  <a:lnTo>
                    <a:pt x="774572" y="1650796"/>
                  </a:lnTo>
                  <a:lnTo>
                    <a:pt x="747983" y="1618259"/>
                  </a:lnTo>
                  <a:lnTo>
                    <a:pt x="723656" y="1583999"/>
                  </a:lnTo>
                  <a:lnTo>
                    <a:pt x="701701" y="1548171"/>
                  </a:lnTo>
                  <a:lnTo>
                    <a:pt x="682220" y="1510941"/>
                  </a:lnTo>
                  <a:lnTo>
                    <a:pt x="665302" y="1472479"/>
                  </a:lnTo>
                  <a:lnTo>
                    <a:pt x="651023" y="1432960"/>
                  </a:lnTo>
                  <a:lnTo>
                    <a:pt x="639450" y="1392566"/>
                  </a:lnTo>
                  <a:lnTo>
                    <a:pt x="630636" y="1351482"/>
                  </a:lnTo>
                  <a:lnTo>
                    <a:pt x="624620" y="1309895"/>
                  </a:lnTo>
                  <a:lnTo>
                    <a:pt x="621431" y="1267998"/>
                  </a:lnTo>
                  <a:lnTo>
                    <a:pt x="621083" y="1225980"/>
                  </a:lnTo>
                  <a:lnTo>
                    <a:pt x="623577" y="1184035"/>
                  </a:lnTo>
                  <a:lnTo>
                    <a:pt x="628902" y="1142355"/>
                  </a:lnTo>
                  <a:lnTo>
                    <a:pt x="637035" y="1101130"/>
                  </a:lnTo>
                  <a:lnTo>
                    <a:pt x="647936" y="1060550"/>
                  </a:lnTo>
                  <a:lnTo>
                    <a:pt x="661558" y="1020800"/>
                  </a:lnTo>
                  <a:lnTo>
                    <a:pt x="677836" y="982062"/>
                  </a:lnTo>
                  <a:lnTo>
                    <a:pt x="696698" y="944514"/>
                  </a:lnTo>
                  <a:lnTo>
                    <a:pt x="718055" y="908328"/>
                  </a:lnTo>
                  <a:lnTo>
                    <a:pt x="741812" y="873669"/>
                  </a:lnTo>
                  <a:lnTo>
                    <a:pt x="767857" y="840696"/>
                  </a:lnTo>
                  <a:lnTo>
                    <a:pt x="796074" y="809560"/>
                  </a:lnTo>
                  <a:lnTo>
                    <a:pt x="826331" y="780403"/>
                  </a:lnTo>
                  <a:lnTo>
                    <a:pt x="858491" y="753360"/>
                  </a:lnTo>
                  <a:lnTo>
                    <a:pt x="892407" y="728554"/>
                  </a:lnTo>
                  <a:lnTo>
                    <a:pt x="927922" y="706099"/>
                  </a:lnTo>
                  <a:lnTo>
                    <a:pt x="964875" y="686097"/>
                  </a:lnTo>
                  <a:lnTo>
                    <a:pt x="1003096" y="668640"/>
                  </a:lnTo>
                  <a:lnTo>
                    <a:pt x="1042411" y="653808"/>
                  </a:lnTo>
                  <a:lnTo>
                    <a:pt x="1082638" y="641669"/>
                  </a:lnTo>
                  <a:close/>
                </a:path>
              </a:pathLst>
            </a:custGeom>
            <a:solidFill>
              <a:srgbClr val="8DD3C7">
                <a:alpha val="100000"/>
              </a:srgbClr>
            </a:solidFill>
          </p:spPr>
          <p:txBody>
            <a:bodyPr/>
            <a:lstStyle/>
            <a:p>
              <a:endParaRPr/>
            </a:p>
          </p:txBody>
        </p:sp>
        <p:sp>
          <p:nvSpPr>
            <p:cNvPr id="22" name="pg5"/>
            <p:cNvSpPr/>
            <p:nvPr/>
          </p:nvSpPr>
          <p:spPr>
            <a:xfrm>
              <a:off x="5865015" y="3244817"/>
              <a:ext cx="187052" cy="628347"/>
            </a:xfrm>
            <a:custGeom>
              <a:avLst/>
              <a:gdLst/>
              <a:ahLst/>
              <a:cxnLst/>
              <a:rect l="0" t="0" r="0" b="0"/>
              <a:pathLst>
                <a:path w="187052" h="628347">
                  <a:moveTo>
                    <a:pt x="187052" y="618957"/>
                  </a:moveTo>
                  <a:lnTo>
                    <a:pt x="183526" y="574746"/>
                  </a:lnTo>
                  <a:lnTo>
                    <a:pt x="180000" y="530535"/>
                  </a:lnTo>
                  <a:lnTo>
                    <a:pt x="176474" y="486323"/>
                  </a:lnTo>
                  <a:lnTo>
                    <a:pt x="172948" y="442112"/>
                  </a:lnTo>
                  <a:lnTo>
                    <a:pt x="169422" y="397901"/>
                  </a:lnTo>
                  <a:lnTo>
                    <a:pt x="165896" y="353690"/>
                  </a:lnTo>
                  <a:lnTo>
                    <a:pt x="162370" y="309478"/>
                  </a:lnTo>
                  <a:lnTo>
                    <a:pt x="158844" y="265267"/>
                  </a:lnTo>
                  <a:lnTo>
                    <a:pt x="155318" y="221056"/>
                  </a:lnTo>
                  <a:lnTo>
                    <a:pt x="151792" y="176845"/>
                  </a:lnTo>
                  <a:lnTo>
                    <a:pt x="148266" y="132633"/>
                  </a:lnTo>
                  <a:lnTo>
                    <a:pt x="144740" y="88422"/>
                  </a:lnTo>
                  <a:lnTo>
                    <a:pt x="141214" y="44211"/>
                  </a:lnTo>
                  <a:lnTo>
                    <a:pt x="137688" y="0"/>
                  </a:lnTo>
                  <a:lnTo>
                    <a:pt x="91569" y="4545"/>
                  </a:lnTo>
                  <a:lnTo>
                    <a:pt x="45651" y="10808"/>
                  </a:lnTo>
                  <a:lnTo>
                    <a:pt x="0" y="18780"/>
                  </a:lnTo>
                  <a:lnTo>
                    <a:pt x="8443" y="62321"/>
                  </a:lnTo>
                  <a:lnTo>
                    <a:pt x="16886" y="105861"/>
                  </a:lnTo>
                  <a:lnTo>
                    <a:pt x="25330" y="149402"/>
                  </a:lnTo>
                  <a:lnTo>
                    <a:pt x="33773" y="192942"/>
                  </a:lnTo>
                  <a:lnTo>
                    <a:pt x="42217" y="236483"/>
                  </a:lnTo>
                  <a:lnTo>
                    <a:pt x="50660" y="280023"/>
                  </a:lnTo>
                  <a:lnTo>
                    <a:pt x="59104" y="323564"/>
                  </a:lnTo>
                  <a:lnTo>
                    <a:pt x="67547" y="367104"/>
                  </a:lnTo>
                  <a:lnTo>
                    <a:pt x="75990" y="410645"/>
                  </a:lnTo>
                  <a:lnTo>
                    <a:pt x="84434" y="454185"/>
                  </a:lnTo>
                  <a:lnTo>
                    <a:pt x="92877" y="497726"/>
                  </a:lnTo>
                  <a:lnTo>
                    <a:pt x="101321" y="541266"/>
                  </a:lnTo>
                  <a:lnTo>
                    <a:pt x="109764" y="584807"/>
                  </a:lnTo>
                  <a:lnTo>
                    <a:pt x="118208" y="628347"/>
                  </a:lnTo>
                  <a:close/>
                </a:path>
              </a:pathLst>
            </a:custGeom>
            <a:solidFill>
              <a:srgbClr val="FFFFB3">
                <a:alpha val="100000"/>
              </a:srgbClr>
            </a:solidFill>
          </p:spPr>
          <p:txBody>
            <a:bodyPr/>
            <a:lstStyle/>
            <a:p>
              <a:endParaRPr/>
            </a:p>
          </p:txBody>
        </p:sp>
        <p:sp>
          <p:nvSpPr>
            <p:cNvPr id="23" name="pg6"/>
            <p:cNvSpPr/>
            <p:nvPr/>
          </p:nvSpPr>
          <p:spPr>
            <a:xfrm>
              <a:off x="6002703" y="3241690"/>
              <a:ext cx="76398" cy="622084"/>
            </a:xfrm>
            <a:custGeom>
              <a:avLst/>
              <a:gdLst/>
              <a:ahLst/>
              <a:cxnLst/>
              <a:rect l="0" t="0" r="0" b="0"/>
              <a:pathLst>
                <a:path w="76398" h="622084">
                  <a:moveTo>
                    <a:pt x="76398" y="620521"/>
                  </a:moveTo>
                  <a:lnTo>
                    <a:pt x="74803" y="576198"/>
                  </a:lnTo>
                  <a:lnTo>
                    <a:pt x="73208" y="531875"/>
                  </a:lnTo>
                  <a:lnTo>
                    <a:pt x="71612" y="487552"/>
                  </a:lnTo>
                  <a:lnTo>
                    <a:pt x="70017" y="443229"/>
                  </a:lnTo>
                  <a:lnTo>
                    <a:pt x="68422" y="398906"/>
                  </a:lnTo>
                  <a:lnTo>
                    <a:pt x="66827" y="354583"/>
                  </a:lnTo>
                  <a:lnTo>
                    <a:pt x="65232" y="310260"/>
                  </a:lnTo>
                  <a:lnTo>
                    <a:pt x="63637" y="265937"/>
                  </a:lnTo>
                  <a:lnTo>
                    <a:pt x="62042" y="221614"/>
                  </a:lnTo>
                  <a:lnTo>
                    <a:pt x="60447" y="177291"/>
                  </a:lnTo>
                  <a:lnTo>
                    <a:pt x="58852" y="132968"/>
                  </a:lnTo>
                  <a:lnTo>
                    <a:pt x="57257" y="88645"/>
                  </a:lnTo>
                  <a:lnTo>
                    <a:pt x="55662" y="44322"/>
                  </a:lnTo>
                  <a:lnTo>
                    <a:pt x="54067" y="0"/>
                  </a:lnTo>
                  <a:lnTo>
                    <a:pt x="0" y="3127"/>
                  </a:lnTo>
                  <a:lnTo>
                    <a:pt x="3526" y="47338"/>
                  </a:lnTo>
                  <a:lnTo>
                    <a:pt x="7052" y="91549"/>
                  </a:lnTo>
                  <a:lnTo>
                    <a:pt x="10578" y="135761"/>
                  </a:lnTo>
                  <a:lnTo>
                    <a:pt x="14104" y="179972"/>
                  </a:lnTo>
                  <a:lnTo>
                    <a:pt x="17630" y="224183"/>
                  </a:lnTo>
                  <a:lnTo>
                    <a:pt x="21156" y="268394"/>
                  </a:lnTo>
                  <a:lnTo>
                    <a:pt x="24682" y="312606"/>
                  </a:lnTo>
                  <a:lnTo>
                    <a:pt x="28208" y="356817"/>
                  </a:lnTo>
                  <a:lnTo>
                    <a:pt x="31734" y="401028"/>
                  </a:lnTo>
                  <a:lnTo>
                    <a:pt x="35260" y="445239"/>
                  </a:lnTo>
                  <a:lnTo>
                    <a:pt x="38786" y="489451"/>
                  </a:lnTo>
                  <a:lnTo>
                    <a:pt x="42312" y="533662"/>
                  </a:lnTo>
                  <a:lnTo>
                    <a:pt x="45838" y="577873"/>
                  </a:lnTo>
                  <a:lnTo>
                    <a:pt x="49364" y="622084"/>
                  </a:lnTo>
                  <a:close/>
                </a:path>
              </a:pathLst>
            </a:custGeom>
            <a:solidFill>
              <a:srgbClr val="BEBADA">
                <a:alpha val="100000"/>
              </a:srgbClr>
            </a:solidFill>
          </p:spPr>
          <p:txBody>
            <a:bodyPr/>
            <a:lstStyle/>
            <a:p>
              <a:endParaRPr/>
            </a:p>
          </p:txBody>
        </p:sp>
        <p:sp>
          <p:nvSpPr>
            <p:cNvPr id="24" name="pg7"/>
            <p:cNvSpPr/>
            <p:nvPr/>
          </p:nvSpPr>
          <p:spPr>
            <a:xfrm>
              <a:off x="6056771" y="3241023"/>
              <a:ext cx="35447" cy="621187"/>
            </a:xfrm>
            <a:custGeom>
              <a:avLst/>
              <a:gdLst/>
              <a:ahLst/>
              <a:cxnLst/>
              <a:rect l="0" t="0" r="0" b="0"/>
              <a:pathLst>
                <a:path w="35447" h="621187">
                  <a:moveTo>
                    <a:pt x="35447" y="620854"/>
                  </a:moveTo>
                  <a:lnTo>
                    <a:pt x="34789" y="576507"/>
                  </a:lnTo>
                  <a:lnTo>
                    <a:pt x="34131" y="532161"/>
                  </a:lnTo>
                  <a:lnTo>
                    <a:pt x="33473" y="487814"/>
                  </a:lnTo>
                  <a:lnTo>
                    <a:pt x="32815" y="443467"/>
                  </a:lnTo>
                  <a:lnTo>
                    <a:pt x="32157" y="399120"/>
                  </a:lnTo>
                  <a:lnTo>
                    <a:pt x="31499" y="354774"/>
                  </a:lnTo>
                  <a:lnTo>
                    <a:pt x="30841" y="310427"/>
                  </a:lnTo>
                  <a:lnTo>
                    <a:pt x="30183" y="266080"/>
                  </a:lnTo>
                  <a:lnTo>
                    <a:pt x="29525" y="221733"/>
                  </a:lnTo>
                  <a:lnTo>
                    <a:pt x="28866" y="177387"/>
                  </a:lnTo>
                  <a:lnTo>
                    <a:pt x="28208" y="133040"/>
                  </a:lnTo>
                  <a:lnTo>
                    <a:pt x="27550" y="88693"/>
                  </a:lnTo>
                  <a:lnTo>
                    <a:pt x="26892" y="44346"/>
                  </a:lnTo>
                  <a:lnTo>
                    <a:pt x="26234" y="0"/>
                  </a:lnTo>
                  <a:lnTo>
                    <a:pt x="0" y="666"/>
                  </a:lnTo>
                  <a:lnTo>
                    <a:pt x="1595" y="44989"/>
                  </a:lnTo>
                  <a:lnTo>
                    <a:pt x="3190" y="89312"/>
                  </a:lnTo>
                  <a:lnTo>
                    <a:pt x="4785" y="133635"/>
                  </a:lnTo>
                  <a:lnTo>
                    <a:pt x="6380" y="177958"/>
                  </a:lnTo>
                  <a:lnTo>
                    <a:pt x="7975" y="222281"/>
                  </a:lnTo>
                  <a:lnTo>
                    <a:pt x="9570" y="266604"/>
                  </a:lnTo>
                  <a:lnTo>
                    <a:pt x="11165" y="310927"/>
                  </a:lnTo>
                  <a:lnTo>
                    <a:pt x="12760" y="355250"/>
                  </a:lnTo>
                  <a:lnTo>
                    <a:pt x="14355" y="399573"/>
                  </a:lnTo>
                  <a:lnTo>
                    <a:pt x="15950" y="443896"/>
                  </a:lnTo>
                  <a:lnTo>
                    <a:pt x="17545" y="488219"/>
                  </a:lnTo>
                  <a:lnTo>
                    <a:pt x="19140" y="532542"/>
                  </a:lnTo>
                  <a:lnTo>
                    <a:pt x="20735" y="576864"/>
                  </a:lnTo>
                  <a:lnTo>
                    <a:pt x="22330" y="621187"/>
                  </a:lnTo>
                  <a:close/>
                </a:path>
              </a:pathLst>
            </a:custGeom>
            <a:solidFill>
              <a:srgbClr val="FB8072">
                <a:alpha val="100000"/>
              </a:srgbClr>
            </a:solidFill>
          </p:spPr>
          <p:txBody>
            <a:bodyPr/>
            <a:lstStyle/>
            <a:p>
              <a:endParaRPr/>
            </a:p>
          </p:txBody>
        </p:sp>
        <p:sp>
          <p:nvSpPr>
            <p:cNvPr id="25" name="pg8"/>
            <p:cNvSpPr/>
            <p:nvPr/>
          </p:nvSpPr>
          <p:spPr>
            <a:xfrm>
              <a:off x="6083005" y="3240886"/>
              <a:ext cx="18425" cy="620991"/>
            </a:xfrm>
            <a:custGeom>
              <a:avLst/>
              <a:gdLst/>
              <a:ahLst/>
              <a:cxnLst/>
              <a:rect l="0" t="0" r="0" b="0"/>
              <a:pathLst>
                <a:path w="18425" h="620991">
                  <a:moveTo>
                    <a:pt x="18425" y="620922"/>
                  </a:moveTo>
                  <a:lnTo>
                    <a:pt x="18425" y="576571"/>
                  </a:lnTo>
                  <a:lnTo>
                    <a:pt x="18425" y="532219"/>
                  </a:lnTo>
                  <a:lnTo>
                    <a:pt x="18425" y="487868"/>
                  </a:lnTo>
                  <a:lnTo>
                    <a:pt x="18425" y="443516"/>
                  </a:lnTo>
                  <a:lnTo>
                    <a:pt x="18425" y="399164"/>
                  </a:lnTo>
                  <a:lnTo>
                    <a:pt x="18425" y="354813"/>
                  </a:lnTo>
                  <a:lnTo>
                    <a:pt x="18425" y="310461"/>
                  </a:lnTo>
                  <a:lnTo>
                    <a:pt x="18425" y="266109"/>
                  </a:lnTo>
                  <a:lnTo>
                    <a:pt x="18425" y="221758"/>
                  </a:lnTo>
                  <a:lnTo>
                    <a:pt x="18425" y="177406"/>
                  </a:lnTo>
                  <a:lnTo>
                    <a:pt x="18425" y="133054"/>
                  </a:lnTo>
                  <a:lnTo>
                    <a:pt x="18425" y="88703"/>
                  </a:lnTo>
                  <a:lnTo>
                    <a:pt x="18425" y="44351"/>
                  </a:lnTo>
                  <a:lnTo>
                    <a:pt x="18425" y="0"/>
                  </a:lnTo>
                  <a:lnTo>
                    <a:pt x="0" y="136"/>
                  </a:lnTo>
                  <a:lnTo>
                    <a:pt x="658" y="44483"/>
                  </a:lnTo>
                  <a:lnTo>
                    <a:pt x="1316" y="88830"/>
                  </a:lnTo>
                  <a:lnTo>
                    <a:pt x="1974" y="133176"/>
                  </a:lnTo>
                  <a:lnTo>
                    <a:pt x="2632" y="177523"/>
                  </a:lnTo>
                  <a:lnTo>
                    <a:pt x="3290" y="221870"/>
                  </a:lnTo>
                  <a:lnTo>
                    <a:pt x="3948" y="266217"/>
                  </a:lnTo>
                  <a:lnTo>
                    <a:pt x="4606" y="310563"/>
                  </a:lnTo>
                  <a:lnTo>
                    <a:pt x="5264" y="354910"/>
                  </a:lnTo>
                  <a:lnTo>
                    <a:pt x="5922" y="399257"/>
                  </a:lnTo>
                  <a:lnTo>
                    <a:pt x="6580" y="443604"/>
                  </a:lnTo>
                  <a:lnTo>
                    <a:pt x="7238" y="487951"/>
                  </a:lnTo>
                  <a:lnTo>
                    <a:pt x="7896" y="532297"/>
                  </a:lnTo>
                  <a:lnTo>
                    <a:pt x="8554" y="576644"/>
                  </a:lnTo>
                  <a:lnTo>
                    <a:pt x="9212" y="620991"/>
                  </a:lnTo>
                  <a:close/>
                </a:path>
              </a:pathLst>
            </a:custGeom>
            <a:solidFill>
              <a:srgbClr val="80B1D3">
                <a:alpha val="100000"/>
              </a:srgbClr>
            </a:solidFill>
          </p:spPr>
          <p:txBody>
            <a:bodyPr/>
            <a:lstStyle/>
            <a:p>
              <a:endParaRPr/>
            </a:p>
          </p:txBody>
        </p:sp>
        <p:sp>
          <p:nvSpPr>
            <p:cNvPr id="26" name="rc9"/>
            <p:cNvSpPr/>
            <p:nvPr/>
          </p:nvSpPr>
          <p:spPr>
            <a:xfrm>
              <a:off x="7734739" y="3977887"/>
              <a:ext cx="201455" cy="201456"/>
            </a:xfrm>
            <a:prstGeom prst="rect">
              <a:avLst/>
            </a:prstGeom>
            <a:solidFill>
              <a:srgbClr val="8DD3C7">
                <a:alpha val="100000"/>
              </a:srgbClr>
            </a:solidFill>
          </p:spPr>
          <p:txBody>
            <a:bodyPr/>
            <a:lstStyle/>
            <a:p>
              <a:endParaRPr/>
            </a:p>
          </p:txBody>
        </p:sp>
        <p:sp>
          <p:nvSpPr>
            <p:cNvPr id="27" name="rc10"/>
            <p:cNvSpPr/>
            <p:nvPr/>
          </p:nvSpPr>
          <p:spPr>
            <a:xfrm>
              <a:off x="7734739" y="4197343"/>
              <a:ext cx="201455" cy="201456"/>
            </a:xfrm>
            <a:prstGeom prst="rect">
              <a:avLst/>
            </a:prstGeom>
            <a:solidFill>
              <a:srgbClr val="FFFFB3">
                <a:alpha val="100000"/>
              </a:srgbClr>
            </a:solidFill>
          </p:spPr>
          <p:txBody>
            <a:bodyPr/>
            <a:lstStyle/>
            <a:p>
              <a:endParaRPr/>
            </a:p>
          </p:txBody>
        </p:sp>
        <p:sp>
          <p:nvSpPr>
            <p:cNvPr id="28" name="rc11"/>
            <p:cNvSpPr/>
            <p:nvPr/>
          </p:nvSpPr>
          <p:spPr>
            <a:xfrm>
              <a:off x="7734739" y="4416799"/>
              <a:ext cx="201455" cy="201456"/>
            </a:xfrm>
            <a:prstGeom prst="rect">
              <a:avLst/>
            </a:prstGeom>
            <a:solidFill>
              <a:srgbClr val="BEBADA">
                <a:alpha val="100000"/>
              </a:srgbClr>
            </a:solidFill>
          </p:spPr>
          <p:txBody>
            <a:bodyPr/>
            <a:lstStyle/>
            <a:p>
              <a:endParaRPr/>
            </a:p>
          </p:txBody>
        </p:sp>
        <p:sp>
          <p:nvSpPr>
            <p:cNvPr id="29" name="rc12"/>
            <p:cNvSpPr/>
            <p:nvPr/>
          </p:nvSpPr>
          <p:spPr>
            <a:xfrm>
              <a:off x="7734739" y="4636255"/>
              <a:ext cx="201455" cy="201456"/>
            </a:xfrm>
            <a:prstGeom prst="rect">
              <a:avLst/>
            </a:prstGeom>
            <a:solidFill>
              <a:srgbClr val="FB8072">
                <a:alpha val="100000"/>
              </a:srgbClr>
            </a:solidFill>
          </p:spPr>
          <p:txBody>
            <a:bodyPr/>
            <a:lstStyle/>
            <a:p>
              <a:endParaRPr/>
            </a:p>
          </p:txBody>
        </p:sp>
        <p:sp>
          <p:nvSpPr>
            <p:cNvPr id="30" name="rc13"/>
            <p:cNvSpPr/>
            <p:nvPr/>
          </p:nvSpPr>
          <p:spPr>
            <a:xfrm>
              <a:off x="7734739" y="4855711"/>
              <a:ext cx="201455" cy="201456"/>
            </a:xfrm>
            <a:prstGeom prst="rect">
              <a:avLst/>
            </a:prstGeom>
            <a:solidFill>
              <a:srgbClr val="80B1D3">
                <a:alpha val="100000"/>
              </a:srgbClr>
            </a:solidFill>
          </p:spPr>
          <p:txBody>
            <a:bodyPr/>
            <a:lstStyle/>
            <a:p>
              <a:endParaRPr/>
            </a:p>
          </p:txBody>
        </p:sp>
        <p:sp>
          <p:nvSpPr>
            <p:cNvPr id="31" name="tx14"/>
            <p:cNvSpPr/>
            <p:nvPr/>
          </p:nvSpPr>
          <p:spPr>
            <a:xfrm>
              <a:off x="8014784" y="4023316"/>
              <a:ext cx="603451" cy="89389"/>
            </a:xfrm>
            <a:prstGeom prst="rect">
              <a:avLst/>
            </a:prstGeom>
            <a:noFill/>
          </p:spPr>
          <p:txBody>
            <a:bodyPr wrap="none" lIns="0" tIns="0" rIns="0" bIns="0" anchor="ctr" anchorCtr="1"/>
            <a:lstStyle/>
            <a:p>
              <a:pPr marL="0" marR="0" indent="0" algn="l">
                <a:lnSpc>
                  <a:spcPts val="750"/>
                </a:lnSpc>
                <a:spcBef>
                  <a:spcPts val="0"/>
                </a:spcBef>
                <a:spcAft>
                  <a:spcPts val="0"/>
                </a:spcAft>
              </a:pPr>
              <a:r>
                <a:rPr sz="750">
                  <a:solidFill>
                    <a:srgbClr val="000000">
                      <a:alpha val="100000"/>
                    </a:srgbClr>
                  </a:solidFill>
                  <a:latin typeface="Arial"/>
                  <a:cs typeface="Arial"/>
                </a:rPr>
                <a:t>White (96.9%)</a:t>
              </a:r>
            </a:p>
          </p:txBody>
        </p:sp>
        <p:sp>
          <p:nvSpPr>
            <p:cNvPr id="32" name="tx15"/>
            <p:cNvSpPr/>
            <p:nvPr/>
          </p:nvSpPr>
          <p:spPr>
            <a:xfrm>
              <a:off x="8014784" y="4242772"/>
              <a:ext cx="545269" cy="89389"/>
            </a:xfrm>
            <a:prstGeom prst="rect">
              <a:avLst/>
            </a:prstGeom>
            <a:noFill/>
          </p:spPr>
          <p:txBody>
            <a:bodyPr wrap="none" lIns="0" tIns="0" rIns="0" bIns="0" anchor="ctr" anchorCtr="1"/>
            <a:lstStyle/>
            <a:p>
              <a:pPr marL="0" marR="0" indent="0" algn="l">
                <a:lnSpc>
                  <a:spcPts val="750"/>
                </a:lnSpc>
                <a:spcBef>
                  <a:spcPts val="0"/>
                </a:spcBef>
                <a:spcAft>
                  <a:spcPts val="0"/>
                </a:spcAft>
              </a:pPr>
              <a:r>
                <a:rPr sz="750">
                  <a:solidFill>
                    <a:srgbClr val="000000">
                      <a:alpha val="100000"/>
                    </a:srgbClr>
                  </a:solidFill>
                  <a:latin typeface="Arial"/>
                  <a:cs typeface="Arial"/>
                </a:rPr>
                <a:t>Asian (1.8%)</a:t>
              </a:r>
            </a:p>
          </p:txBody>
        </p:sp>
        <p:sp>
          <p:nvSpPr>
            <p:cNvPr id="33" name="tx16"/>
            <p:cNvSpPr/>
            <p:nvPr/>
          </p:nvSpPr>
          <p:spPr>
            <a:xfrm>
              <a:off x="8014784" y="4462228"/>
              <a:ext cx="561082" cy="89389"/>
            </a:xfrm>
            <a:prstGeom prst="rect">
              <a:avLst/>
            </a:prstGeom>
            <a:noFill/>
          </p:spPr>
          <p:txBody>
            <a:bodyPr wrap="none" lIns="0" tIns="0" rIns="0" bIns="0" anchor="ctr" anchorCtr="1"/>
            <a:lstStyle/>
            <a:p>
              <a:pPr marL="0" marR="0" indent="0" algn="l">
                <a:lnSpc>
                  <a:spcPts val="750"/>
                </a:lnSpc>
                <a:spcBef>
                  <a:spcPts val="0"/>
                </a:spcBef>
                <a:spcAft>
                  <a:spcPts val="0"/>
                </a:spcAft>
              </a:pPr>
              <a:r>
                <a:rPr sz="750">
                  <a:solidFill>
                    <a:srgbClr val="000000">
                      <a:alpha val="100000"/>
                    </a:srgbClr>
                  </a:solidFill>
                  <a:latin typeface="Arial"/>
                  <a:cs typeface="Arial"/>
                </a:rPr>
                <a:t>Mixed (0.7%)</a:t>
              </a:r>
            </a:p>
          </p:txBody>
        </p:sp>
        <p:sp>
          <p:nvSpPr>
            <p:cNvPr id="34" name="tx17"/>
            <p:cNvSpPr/>
            <p:nvPr/>
          </p:nvSpPr>
          <p:spPr>
            <a:xfrm>
              <a:off x="8014784" y="4681637"/>
              <a:ext cx="545222" cy="89436"/>
            </a:xfrm>
            <a:prstGeom prst="rect">
              <a:avLst/>
            </a:prstGeom>
            <a:noFill/>
          </p:spPr>
          <p:txBody>
            <a:bodyPr wrap="none" lIns="0" tIns="0" rIns="0" bIns="0" anchor="ctr" anchorCtr="1"/>
            <a:lstStyle/>
            <a:p>
              <a:pPr marL="0" marR="0" indent="0" algn="l">
                <a:lnSpc>
                  <a:spcPts val="750"/>
                </a:lnSpc>
                <a:spcBef>
                  <a:spcPts val="0"/>
                </a:spcBef>
                <a:spcAft>
                  <a:spcPts val="0"/>
                </a:spcAft>
              </a:pPr>
              <a:r>
                <a:rPr sz="750">
                  <a:solidFill>
                    <a:srgbClr val="000000">
                      <a:alpha val="100000"/>
                    </a:srgbClr>
                  </a:solidFill>
                  <a:latin typeface="Arial"/>
                  <a:cs typeface="Arial"/>
                </a:rPr>
                <a:t>Other (0.3%)</a:t>
              </a:r>
            </a:p>
          </p:txBody>
        </p:sp>
        <p:sp>
          <p:nvSpPr>
            <p:cNvPr id="35" name="tx18"/>
            <p:cNvSpPr/>
            <p:nvPr/>
          </p:nvSpPr>
          <p:spPr>
            <a:xfrm>
              <a:off x="8014784" y="4901140"/>
              <a:ext cx="539920" cy="89389"/>
            </a:xfrm>
            <a:prstGeom prst="rect">
              <a:avLst/>
            </a:prstGeom>
            <a:noFill/>
          </p:spPr>
          <p:txBody>
            <a:bodyPr wrap="none" lIns="0" tIns="0" rIns="0" bIns="0" anchor="ctr" anchorCtr="1"/>
            <a:lstStyle/>
            <a:p>
              <a:pPr marL="0" marR="0" indent="0" algn="l">
                <a:lnSpc>
                  <a:spcPts val="750"/>
                </a:lnSpc>
                <a:spcBef>
                  <a:spcPts val="0"/>
                </a:spcBef>
                <a:spcAft>
                  <a:spcPts val="0"/>
                </a:spcAft>
              </a:pPr>
              <a:r>
                <a:rPr sz="750">
                  <a:solidFill>
                    <a:srgbClr val="000000">
                      <a:alpha val="100000"/>
                    </a:srgbClr>
                  </a:solidFill>
                  <a:latin typeface="Arial"/>
                  <a:cs typeface="Arial"/>
                </a:rPr>
                <a:t>Black (0.2%)</a:t>
              </a:r>
            </a:p>
          </p:txBody>
        </p:sp>
        <p:sp>
          <p:nvSpPr>
            <p:cNvPr id="36" name="tx19"/>
            <p:cNvSpPr/>
            <p:nvPr/>
          </p:nvSpPr>
          <p:spPr>
            <a:xfrm>
              <a:off x="4908853" y="2784511"/>
              <a:ext cx="2385156" cy="119186"/>
            </a:xfrm>
            <a:prstGeom prst="rect">
              <a:avLst/>
            </a:prstGeom>
            <a:noFill/>
          </p:spPr>
          <p:txBody>
            <a:bodyPr wrap="none" lIns="0" tIns="0" rIns="0" bIns="0" anchor="ctr" anchorCtr="1"/>
            <a:lstStyle/>
            <a:p>
              <a:pPr marL="0" marR="0" indent="0" algn="l">
                <a:lnSpc>
                  <a:spcPts val="1000"/>
                </a:lnSpc>
                <a:spcBef>
                  <a:spcPts val="0"/>
                </a:spcBef>
                <a:spcAft>
                  <a:spcPts val="0"/>
                </a:spcAft>
              </a:pPr>
              <a:r>
                <a:rPr sz="1000" b="1">
                  <a:solidFill>
                    <a:srgbClr val="000000">
                      <a:alpha val="100000"/>
                    </a:srgbClr>
                  </a:solidFill>
                  <a:latin typeface="Arial"/>
                  <a:cs typeface="Arial"/>
                </a:rPr>
                <a:t>Ethnicity Profile: Methil and Buckhaven</a:t>
              </a:r>
            </a:p>
          </p:txBody>
        </p:sp>
      </p:grpSp>
      <p:graphicFrame>
        <p:nvGraphicFramePr>
          <p:cNvPr id="37" name="Table 36"/>
          <p:cNvGraphicFramePr>
            <a:graphicFrameLocks noGrp="1"/>
          </p:cNvGraphicFramePr>
          <p:nvPr>
            <p:extLst>
              <p:ext uri="{D42A27DB-BD31-4B8C-83A1-F6EECF244321}">
                <p14:modId xmlns:p14="http://schemas.microsoft.com/office/powerpoint/2010/main" val="3478371542"/>
              </p:ext>
            </p:extLst>
          </p:nvPr>
        </p:nvGraphicFramePr>
        <p:xfrm>
          <a:off x="382249" y="4513538"/>
          <a:ext cx="4413355" cy="1486122"/>
        </p:xfrm>
        <a:graphic>
          <a:graphicData uri="http://schemas.openxmlformats.org/drawingml/2006/table">
            <a:tbl>
              <a:tblPr/>
              <a:tblGrid>
                <a:gridCol w="1872686">
                  <a:extLst>
                    <a:ext uri="{9D8B030D-6E8A-4147-A177-3AD203B41FA5}">
                      <a16:colId xmlns:a16="http://schemas.microsoft.com/office/drawing/2014/main" val="20000"/>
                    </a:ext>
                  </a:extLst>
                </a:gridCol>
                <a:gridCol w="1480754">
                  <a:extLst>
                    <a:ext uri="{9D8B030D-6E8A-4147-A177-3AD203B41FA5}">
                      <a16:colId xmlns:a16="http://schemas.microsoft.com/office/drawing/2014/main" val="20001"/>
                    </a:ext>
                  </a:extLst>
                </a:gridCol>
                <a:gridCol w="376165">
                  <a:extLst>
                    <a:ext uri="{9D8B030D-6E8A-4147-A177-3AD203B41FA5}">
                      <a16:colId xmlns:a16="http://schemas.microsoft.com/office/drawing/2014/main" val="20002"/>
                    </a:ext>
                  </a:extLst>
                </a:gridCol>
                <a:gridCol w="683750">
                  <a:extLst>
                    <a:ext uri="{9D8B030D-6E8A-4147-A177-3AD203B41FA5}">
                      <a16:colId xmlns:a16="http://schemas.microsoft.com/office/drawing/2014/main" val="20003"/>
                    </a:ext>
                  </a:extLst>
                </a:gridCol>
              </a:tblGrid>
              <a:tr h="495374">
                <a:tc>
                  <a:txBody>
                    <a:bodyPr/>
                    <a:lstStyle/>
                    <a:p>
                      <a:pPr marL="63500" marR="63500" algn="l">
                        <a:lnSpc>
                          <a:spcPct val="100000"/>
                        </a:lnSpc>
                        <a:spcBef>
                          <a:spcPts val="500"/>
                        </a:spcBef>
                        <a:spcAft>
                          <a:spcPts val="500"/>
                        </a:spcAft>
                        <a:buNone/>
                      </a:pPr>
                      <a:r>
                        <a:rPr sz="1100" b="1" i="0" u="none" strike="noStrike" cap="none">
                          <a:solidFill>
                            <a:srgbClr val="FFFFFF">
                              <a:alpha val="100000"/>
                            </a:srgbClr>
                          </a:solidFill>
                          <a:latin typeface="Arial"/>
                          <a:cs typeface="Arial"/>
                          <a:sym typeface="Arial"/>
                        </a:rPr>
                        <a:t>General Health Profile</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63500" marR="63500" algn="r">
                        <a:lnSpc>
                          <a:spcPct val="100000"/>
                        </a:lnSpc>
                        <a:spcBef>
                          <a:spcPts val="500"/>
                        </a:spcBef>
                        <a:spcAft>
                          <a:spcPts val="500"/>
                        </a:spcAft>
                        <a:buNone/>
                      </a:pPr>
                      <a:r>
                        <a:rPr sz="1100" b="1" i="0" u="none" strike="noStrike" cap="none" dirty="0" err="1">
                          <a:solidFill>
                            <a:srgbClr val="FFFFFF"/>
                          </a:solidFill>
                          <a:latin typeface="Arial"/>
                          <a:cs typeface="Arial"/>
                          <a:sym typeface="Arial"/>
                        </a:rPr>
                        <a:t>Methil</a:t>
                      </a:r>
                      <a:r>
                        <a:rPr sz="1100" b="1" i="0" u="none" strike="noStrike" cap="none" dirty="0">
                          <a:solidFill>
                            <a:srgbClr val="FFFFFF"/>
                          </a:solidFill>
                          <a:latin typeface="Arial"/>
                          <a:cs typeface="Arial"/>
                          <a:sym typeface="Arial"/>
                        </a:rPr>
                        <a:t> and </a:t>
                      </a:r>
                      <a:r>
                        <a:rPr sz="1100" b="1" i="0" u="none" strike="noStrike" cap="none" dirty="0" err="1">
                          <a:solidFill>
                            <a:srgbClr val="FFFFFF"/>
                          </a:solidFill>
                          <a:latin typeface="Arial"/>
                          <a:cs typeface="Arial"/>
                          <a:sym typeface="Arial"/>
                        </a:rPr>
                        <a:t>Buckhaven</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63500" marR="63500" algn="r">
                        <a:lnSpc>
                          <a:spcPct val="100000"/>
                        </a:lnSpc>
                        <a:spcBef>
                          <a:spcPts val="500"/>
                        </a:spcBef>
                        <a:spcAft>
                          <a:spcPts val="500"/>
                        </a:spcAft>
                        <a:buNone/>
                      </a:pPr>
                      <a:r>
                        <a:rPr sz="1100" b="1" i="0" u="none" strike="noStrike" cap="none">
                          <a:solidFill>
                            <a:srgbClr val="FFFFFF">
                              <a:alpha val="100000"/>
                            </a:srgbClr>
                          </a:solidFill>
                          <a:latin typeface="Arial"/>
                          <a:cs typeface="Arial"/>
                          <a:sym typeface="Arial"/>
                        </a:rPr>
                        <a:t>Fife</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63500" marR="63500" algn="r">
                        <a:lnSpc>
                          <a:spcPct val="100000"/>
                        </a:lnSpc>
                        <a:spcBef>
                          <a:spcPts val="500"/>
                        </a:spcBef>
                        <a:spcAft>
                          <a:spcPts val="500"/>
                        </a:spcAft>
                        <a:buNone/>
                      </a:pPr>
                      <a:r>
                        <a:rPr sz="1100" b="1" i="0" u="none" strike="noStrike" cap="none">
                          <a:solidFill>
                            <a:srgbClr val="FFFFFF">
                              <a:alpha val="100000"/>
                            </a:srgbClr>
                          </a:solidFill>
                          <a:latin typeface="Arial"/>
                          <a:cs typeface="Arial"/>
                          <a:sym typeface="Arial"/>
                        </a:rPr>
                        <a:t>Scotland</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extLst>
                  <a:ext uri="{0D108BD9-81ED-4DB2-BD59-A6C34878D82A}">
                    <a16:rowId xmlns:a16="http://schemas.microsoft.com/office/drawing/2014/main" val="10000"/>
                  </a:ext>
                </a:extLst>
              </a:tr>
              <a:tr h="495374">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Arial"/>
                          <a:cs typeface="Arial"/>
                          <a:sym typeface="Arial"/>
                        </a:rPr>
                        <a:t>Bad or Very Bad Health (%)</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100" b="0" i="0" u="none" strike="noStrike" cap="none">
                          <a:solidFill>
                            <a:srgbClr val="000000">
                              <a:alpha val="100000"/>
                            </a:srgbClr>
                          </a:solidFill>
                          <a:latin typeface="Arial"/>
                          <a:cs typeface="Arial"/>
                          <a:sym typeface="Arial"/>
                        </a:rPr>
                        <a:t>11.1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100" b="0" i="0" u="none" strike="noStrike" cap="none">
                          <a:solidFill>
                            <a:srgbClr val="000000">
                              <a:alpha val="100000"/>
                            </a:srgbClr>
                          </a:solidFill>
                          <a:latin typeface="Arial"/>
                          <a:cs typeface="Arial"/>
                          <a:sym typeface="Arial"/>
                        </a:rPr>
                        <a:t>7</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100" b="0" i="0" u="none" strike="noStrike" cap="none">
                          <a:solidFill>
                            <a:srgbClr val="000000">
                              <a:alpha val="100000"/>
                            </a:srgbClr>
                          </a:solidFill>
                          <a:latin typeface="Arial"/>
                          <a:cs typeface="Arial"/>
                          <a:sym typeface="Arial"/>
                        </a:rPr>
                        <a:t>6.9</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extLst>
                  <a:ext uri="{0D108BD9-81ED-4DB2-BD59-A6C34878D82A}">
                    <a16:rowId xmlns:a16="http://schemas.microsoft.com/office/drawing/2014/main" val="10001"/>
                  </a:ext>
                </a:extLst>
              </a:tr>
              <a:tr h="495374">
                <a:tc>
                  <a:txBody>
                    <a:bodyPr/>
                    <a:lstStyle/>
                    <a:p>
                      <a:pPr marL="63500" marR="63500" algn="l">
                        <a:lnSpc>
                          <a:spcPct val="100000"/>
                        </a:lnSpc>
                        <a:spcBef>
                          <a:spcPts val="500"/>
                        </a:spcBef>
                        <a:spcAft>
                          <a:spcPts val="500"/>
                        </a:spcAft>
                        <a:buNone/>
                      </a:pPr>
                      <a:r>
                        <a:rPr sz="1100" b="0" i="0" u="none" strike="noStrike" cap="none">
                          <a:solidFill>
                            <a:srgbClr val="000000">
                              <a:alpha val="100000"/>
                            </a:srgbClr>
                          </a:solidFill>
                          <a:latin typeface="Arial"/>
                          <a:cs typeface="Arial"/>
                          <a:sym typeface="Arial"/>
                        </a:rPr>
                        <a:t>Good or Very Good Health (%)</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100" b="0" i="0" u="none" strike="noStrike" cap="none">
                          <a:solidFill>
                            <a:srgbClr val="000000">
                              <a:alpha val="100000"/>
                            </a:srgbClr>
                          </a:solidFill>
                          <a:latin typeface="Arial"/>
                          <a:cs typeface="Arial"/>
                          <a:sym typeface="Arial"/>
                        </a:rPr>
                        <a:t>88.9</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100" b="0" i="0" u="none" strike="noStrike" cap="none">
                          <a:solidFill>
                            <a:srgbClr val="000000">
                              <a:alpha val="100000"/>
                            </a:srgbClr>
                          </a:solidFill>
                          <a:latin typeface="Arial"/>
                          <a:cs typeface="Arial"/>
                          <a:sym typeface="Arial"/>
                        </a:rPr>
                        <a:t>93</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100" b="0" i="0" u="none" strike="noStrike" cap="none">
                          <a:solidFill>
                            <a:srgbClr val="000000">
                              <a:alpha val="100000"/>
                            </a:srgbClr>
                          </a:solidFill>
                          <a:latin typeface="Arial"/>
                          <a:cs typeface="Arial"/>
                          <a:sym typeface="Arial"/>
                        </a:rPr>
                        <a:t>93.1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extLst>
                  <a:ext uri="{0D108BD9-81ED-4DB2-BD59-A6C34878D82A}">
                    <a16:rowId xmlns:a16="http://schemas.microsoft.com/office/drawing/2014/main" val="10002"/>
                  </a:ext>
                </a:extLst>
              </a:tr>
            </a:tbl>
          </a:graphicData>
        </a:graphic>
      </p:graphicFrame>
      <p:sp>
        <p:nvSpPr>
          <p:cNvPr id="38" name="Content Placeholder 37"/>
          <p:cNvSpPr>
            <a:spLocks noGrp="1"/>
          </p:cNvSpPr>
          <p:nvPr>
            <p:ph/>
          </p:nvPr>
        </p:nvSpPr>
        <p:spPr>
          <a:xfrm>
            <a:off x="457200" y="6217920"/>
            <a:ext cx="8229600" cy="274320"/>
          </a:xfrm>
        </p:spPr>
        <p:txBody>
          <a:bodyPr/>
          <a:lstStyle/>
          <a:p>
            <a:pPr marL="0" marR="0" algn="ctr">
              <a:lnSpc>
                <a:spcPct val="100000"/>
              </a:lnSpc>
              <a:spcBef>
                <a:spcPts val="0"/>
              </a:spcBef>
              <a:spcAft>
                <a:spcPts val="0"/>
              </a:spcAft>
              <a:buNone/>
            </a:pPr>
            <a:r>
              <a:rPr sz="800" b="0" i="1" u="none" strike="noStrike" cap="none">
                <a:solidFill>
                  <a:srgbClr val="000000">
                    <a:alpha val="100000"/>
                  </a:srgbClr>
                </a:solidFill>
                <a:latin typeface="Arial"/>
                <a:cs typeface="Arial"/>
                <a:sym typeface="Arial"/>
              </a:rPr>
              <a:t>Source: NRS Census (2022).</a:t>
            </a:r>
          </a:p>
        </p:txBody>
      </p:sp>
      <p:sp>
        <p:nvSpPr>
          <p:cNvPr id="39" name="Content Placeholder 42">
            <a:extLst>
              <a:ext uri="{FF2B5EF4-FFF2-40B4-BE49-F238E27FC236}">
                <a16:creationId xmlns:a16="http://schemas.microsoft.com/office/drawing/2014/main" id="{6F7FE529-4D74-0272-00E0-A615BB57EE32}"/>
              </a:ext>
            </a:extLst>
          </p:cNvPr>
          <p:cNvSpPr>
            <a:spLocks noGrp="1"/>
          </p:cNvSpPr>
          <p:nvPr/>
        </p:nvSpPr>
        <p:spPr>
          <a:xfrm>
            <a:off x="1428476" y="4119683"/>
            <a:ext cx="1890636" cy="264952"/>
          </a:xfrm>
        </p:spPr>
        <p:txBody>
          <a:bodyPr/>
          <a:lstStyle>
            <a:defPPr>
              <a:defRPr lang="en-US"/>
            </a:defPPr>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algn="l">
              <a:lnSpc>
                <a:spcPct val="100000"/>
              </a:lnSpc>
              <a:spcBef>
                <a:spcPts val="0"/>
              </a:spcBef>
              <a:spcAft>
                <a:spcPts val="0"/>
              </a:spcAft>
              <a:buNone/>
            </a:pPr>
            <a:r>
              <a:rPr sz="950" b="1" i="0" u="none" strike="noStrike" cap="none">
                <a:solidFill>
                  <a:srgbClr val="000000">
                    <a:alpha val="100000"/>
                  </a:srgbClr>
                </a:solidFill>
                <a:latin typeface="Arial"/>
                <a:cs typeface="Arial"/>
                <a:sym typeface="Arial"/>
              </a:rPr>
              <a:t>General Health Profile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1360357" y="222604"/>
            <a:ext cx="6858000" cy="914400"/>
          </a:xfrm>
        </p:spPr>
        <p:txBody>
          <a:bodyPr/>
          <a:lstStyle/>
          <a:p>
            <a:pPr marL="0" marR="0" algn="l">
              <a:lnSpc>
                <a:spcPct val="100000"/>
              </a:lnSpc>
              <a:spcBef>
                <a:spcPts val="0"/>
              </a:spcBef>
              <a:spcAft>
                <a:spcPts val="0"/>
              </a:spcAft>
              <a:buNone/>
            </a:pPr>
            <a:r>
              <a:rPr sz="2200" b="1" i="0" u="none" strike="noStrike" cap="none">
                <a:solidFill>
                  <a:srgbClr val="000000">
                    <a:alpha val="100000"/>
                  </a:srgbClr>
                </a:solidFill>
                <a:latin typeface="Arial"/>
                <a:cs typeface="Arial"/>
                <a:sym typeface="Arial"/>
              </a:rPr>
              <a:t>Deprivation Overview: Methil and Buckhaven</a:t>
            </a:r>
          </a:p>
        </p:txBody>
      </p:sp>
      <p:sp>
        <p:nvSpPr>
          <p:cNvPr id="3" name="Content Placeholder 2"/>
          <p:cNvSpPr>
            <a:spLocks noGrp="1"/>
          </p:cNvSpPr>
          <p:nvPr>
            <p:ph/>
          </p:nvPr>
        </p:nvSpPr>
        <p:spPr>
          <a:xfrm>
            <a:off x="457200" y="1005840"/>
            <a:ext cx="8229600" cy="1280160"/>
          </a:xfrm>
        </p:spPr>
        <p:txBody>
          <a:bodyPr/>
          <a:lstStyle/>
          <a:p>
            <a:pPr marL="0" marR="0" algn="l">
              <a:lnSpc>
                <a:spcPct val="100000"/>
              </a:lnSpc>
              <a:spcBef>
                <a:spcPts val="0"/>
              </a:spcBef>
              <a:spcAft>
                <a:spcPts val="0"/>
              </a:spcAft>
              <a:buNone/>
            </a:pPr>
            <a:r>
              <a:rPr sz="1200" b="1" i="0" u="none" strike="noStrike" cap="none">
                <a:solidFill>
                  <a:srgbClr val="00665F">
                    <a:alpha val="100000"/>
                  </a:srgbClr>
                </a:solidFill>
                <a:latin typeface="Arial"/>
                <a:cs typeface="Arial"/>
                <a:sym typeface="Arial"/>
              </a:rPr>
              <a:t>Headlines</a:t>
            </a:r>
          </a:p>
          <a:p>
            <a:pPr marL="0" marR="0" algn="l">
              <a:lnSpc>
                <a:spcPct val="100000"/>
              </a:lnSpc>
              <a:spcBef>
                <a:spcPts val="0"/>
              </a:spcBef>
              <a:spcAft>
                <a:spcPts val="0"/>
              </a:spcAft>
              <a:buNone/>
            </a:pPr>
            <a:r>
              <a:rPr sz="1200" b="0" i="0" u="none" strike="noStrike" cap="none">
                <a:solidFill>
                  <a:srgbClr val="000000">
                    <a:alpha val="100000"/>
                  </a:srgbClr>
                </a:solidFill>
                <a:latin typeface="Arial"/>
                <a:cs typeface="Arial"/>
                <a:sym typeface="Arial"/>
              </a:rPr>
              <a:t>19 out of 22 Data Zones in this neighbourhood are in the 20% most deprived areas in Scotland.</a:t>
            </a:r>
          </a:p>
        </p:txBody>
      </p:sp>
      <p:pic>
        <p:nvPicPr>
          <p:cNvPr id="4" name="Content Placeholder 3"/>
          <p:cNvPicPr>
            <a:picLocks noGrp="1"/>
          </p:cNvPicPr>
          <p:nvPr>
            <p:ph/>
          </p:nvPr>
        </p:nvPicPr>
        <p:blipFill>
          <a:blip r:embed="rId2"/>
          <a:stretch>
            <a:fillRect/>
          </a:stretch>
        </p:blipFill>
        <p:spPr>
          <a:xfrm>
            <a:off x="457200" y="2012055"/>
            <a:ext cx="8229600" cy="3840480"/>
          </a:xfrm>
          <a:prstGeom prst="rect">
            <a:avLst/>
          </a:prstGeom>
        </p:spPr>
      </p:pic>
      <p:sp>
        <p:nvSpPr>
          <p:cNvPr id="5" name="Content Placeholder 4"/>
          <p:cNvSpPr>
            <a:spLocks noGrp="1"/>
          </p:cNvSpPr>
          <p:nvPr>
            <p:ph/>
          </p:nvPr>
        </p:nvSpPr>
        <p:spPr>
          <a:xfrm>
            <a:off x="457200" y="6309360"/>
            <a:ext cx="8229600" cy="274320"/>
          </a:xfrm>
        </p:spPr>
        <p:txBody>
          <a:bodyPr/>
          <a:lstStyle/>
          <a:p>
            <a:pPr marL="0" marR="0" algn="r">
              <a:lnSpc>
                <a:spcPct val="100000"/>
              </a:lnSpc>
              <a:spcBef>
                <a:spcPts val="0"/>
              </a:spcBef>
              <a:spcAft>
                <a:spcPts val="0"/>
              </a:spcAft>
              <a:buNone/>
            </a:pPr>
            <a:r>
              <a:rPr sz="850" b="0" i="1" u="none" strike="noStrike" cap="none">
                <a:solidFill>
                  <a:srgbClr val="666666">
                    <a:alpha val="100000"/>
                  </a:srgbClr>
                </a:solidFill>
                <a:latin typeface="Arial"/>
                <a:cs typeface="Arial"/>
                <a:sym typeface="Arial"/>
              </a:rPr>
              <a:t>Source: Scottish Government - Index of Multiple Deprivation (SIMD) 2020.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1360357" y="278817"/>
            <a:ext cx="6858000" cy="914400"/>
          </a:xfrm>
        </p:spPr>
        <p:txBody>
          <a:bodyPr/>
          <a:lstStyle/>
          <a:p>
            <a:pPr marL="0" marR="0" algn="l">
              <a:lnSpc>
                <a:spcPct val="100000"/>
              </a:lnSpc>
              <a:spcBef>
                <a:spcPts val="0"/>
              </a:spcBef>
              <a:spcAft>
                <a:spcPts val="0"/>
              </a:spcAft>
              <a:buNone/>
            </a:pPr>
            <a:r>
              <a:rPr sz="2200" b="1" i="0" u="none" strike="noStrike" cap="none">
                <a:solidFill>
                  <a:srgbClr val="000000">
                    <a:alpha val="100000"/>
                  </a:srgbClr>
                </a:solidFill>
                <a:latin typeface="Arial"/>
                <a:cs typeface="Arial"/>
                <a:sym typeface="Arial"/>
              </a:rPr>
              <a:t>Deprivation Domain Matrix: Methil and Buckhaven</a:t>
            </a:r>
          </a:p>
        </p:txBody>
      </p:sp>
      <p:sp>
        <p:nvSpPr>
          <p:cNvPr id="3" name="Content Placeholder 2"/>
          <p:cNvSpPr>
            <a:spLocks noGrp="1"/>
          </p:cNvSpPr>
          <p:nvPr>
            <p:ph/>
          </p:nvPr>
        </p:nvSpPr>
        <p:spPr>
          <a:xfrm>
            <a:off x="457200" y="1188720"/>
            <a:ext cx="8229600" cy="914400"/>
          </a:xfrm>
        </p:spPr>
        <p:txBody>
          <a:bodyPr/>
          <a:lstStyle/>
          <a:p>
            <a:pPr marL="0" marR="0" algn="l">
              <a:lnSpc>
                <a:spcPct val="100000"/>
              </a:lnSpc>
              <a:spcBef>
                <a:spcPts val="0"/>
              </a:spcBef>
              <a:spcAft>
                <a:spcPts val="0"/>
              </a:spcAft>
              <a:buNone/>
            </a:pPr>
            <a:r>
              <a:rPr sz="1100" b="0" i="0" u="none" strike="noStrike" cap="none">
                <a:solidFill>
                  <a:srgbClr val="000000">
                    <a:alpha val="100000"/>
                  </a:srgbClr>
                </a:solidFill>
                <a:latin typeface="Arial"/>
                <a:cs typeface="Arial"/>
                <a:sym typeface="Arial"/>
              </a:rPr>
              <a:t>The table below details the specific decile ranking for the 22 Data Zones (small neighbourhoods) that make up Methil and Buckhaven. The values represent the count of Data Zones falling into each decile across the different SIMD domains.</a:t>
            </a:r>
          </a:p>
        </p:txBody>
      </p:sp>
      <p:graphicFrame>
        <p:nvGraphicFramePr>
          <p:cNvPr id="4" name="Table 3"/>
          <p:cNvGraphicFramePr>
            <a:graphicFrameLocks noGrp="1"/>
          </p:cNvGraphicFramePr>
          <p:nvPr>
            <p:extLst>
              <p:ext uri="{D42A27DB-BD31-4B8C-83A1-F6EECF244321}">
                <p14:modId xmlns:p14="http://schemas.microsoft.com/office/powerpoint/2010/main" val="1147409985"/>
              </p:ext>
            </p:extLst>
          </p:nvPr>
        </p:nvGraphicFramePr>
        <p:xfrm>
          <a:off x="1300397" y="1838544"/>
          <a:ext cx="6024377" cy="4373964"/>
        </p:xfrm>
        <a:graphic>
          <a:graphicData uri="http://schemas.openxmlformats.org/drawingml/2006/table">
            <a:tbl>
              <a:tblPr/>
              <a:tblGrid>
                <a:gridCol w="578825">
                  <a:extLst>
                    <a:ext uri="{9D8B030D-6E8A-4147-A177-3AD203B41FA5}">
                      <a16:colId xmlns:a16="http://schemas.microsoft.com/office/drawing/2014/main" val="20000"/>
                    </a:ext>
                  </a:extLst>
                </a:gridCol>
                <a:gridCol w="638915">
                  <a:extLst>
                    <a:ext uri="{9D8B030D-6E8A-4147-A177-3AD203B41FA5}">
                      <a16:colId xmlns:a16="http://schemas.microsoft.com/office/drawing/2014/main" val="20001"/>
                    </a:ext>
                  </a:extLst>
                </a:gridCol>
                <a:gridCol w="566755">
                  <a:extLst>
                    <a:ext uri="{9D8B030D-6E8A-4147-A177-3AD203B41FA5}">
                      <a16:colId xmlns:a16="http://schemas.microsoft.com/office/drawing/2014/main" val="20002"/>
                    </a:ext>
                  </a:extLst>
                </a:gridCol>
                <a:gridCol w="782549">
                  <a:extLst>
                    <a:ext uri="{9D8B030D-6E8A-4147-A177-3AD203B41FA5}">
                      <a16:colId xmlns:a16="http://schemas.microsoft.com/office/drawing/2014/main" val="20003"/>
                    </a:ext>
                  </a:extLst>
                </a:gridCol>
                <a:gridCol w="908579">
                  <a:extLst>
                    <a:ext uri="{9D8B030D-6E8A-4147-A177-3AD203B41FA5}">
                      <a16:colId xmlns:a16="http://schemas.microsoft.com/office/drawing/2014/main" val="20004"/>
                    </a:ext>
                  </a:extLst>
                </a:gridCol>
                <a:gridCol w="590685">
                  <a:extLst>
                    <a:ext uri="{9D8B030D-6E8A-4147-A177-3AD203B41FA5}">
                      <a16:colId xmlns:a16="http://schemas.microsoft.com/office/drawing/2014/main" val="20005"/>
                    </a:ext>
                  </a:extLst>
                </a:gridCol>
                <a:gridCol w="692521">
                  <a:extLst>
                    <a:ext uri="{9D8B030D-6E8A-4147-A177-3AD203B41FA5}">
                      <a16:colId xmlns:a16="http://schemas.microsoft.com/office/drawing/2014/main" val="20006"/>
                    </a:ext>
                  </a:extLst>
                </a:gridCol>
                <a:gridCol w="638704">
                  <a:extLst>
                    <a:ext uri="{9D8B030D-6E8A-4147-A177-3AD203B41FA5}">
                      <a16:colId xmlns:a16="http://schemas.microsoft.com/office/drawing/2014/main" val="20007"/>
                    </a:ext>
                  </a:extLst>
                </a:gridCol>
                <a:gridCol w="626844">
                  <a:extLst>
                    <a:ext uri="{9D8B030D-6E8A-4147-A177-3AD203B41FA5}">
                      <a16:colId xmlns:a16="http://schemas.microsoft.com/office/drawing/2014/main" val="20008"/>
                    </a:ext>
                  </a:extLst>
                </a:gridCol>
              </a:tblGrid>
              <a:tr h="360764">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Decile</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Access</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Crime</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Education</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Employment</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Health</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Housing</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Income</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Overall</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extLst>
                  <a:ext uri="{0D108BD9-81ED-4DB2-BD59-A6C34878D82A}">
                    <a16:rowId xmlns:a16="http://schemas.microsoft.com/office/drawing/2014/main" val="10000"/>
                  </a:ext>
                </a:extLst>
              </a:tr>
              <a:tr h="339680">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84081">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8</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84081">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11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84081">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9</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84081">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7</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84081">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84081">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7</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84081">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7</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84081">
                        <a:alpha val="100000"/>
                      </a:srgbClr>
                    </a:solidFill>
                  </a:tcPr>
                </a:tc>
                <a:extLst>
                  <a:ext uri="{0D108BD9-81ED-4DB2-BD59-A6C34878D82A}">
                    <a16:rowId xmlns:a16="http://schemas.microsoft.com/office/drawing/2014/main" val="10001"/>
                  </a:ext>
                </a:extLst>
              </a:tr>
              <a:tr h="339733">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2</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868AC">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4</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868AC">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7</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868AC">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9</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868AC">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11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868AC">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3</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868AC">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11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868AC">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12</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868AC">
                        <a:alpha val="100000"/>
                      </a:srgbClr>
                    </a:solidFill>
                  </a:tcPr>
                </a:tc>
                <a:extLst>
                  <a:ext uri="{0D108BD9-81ED-4DB2-BD59-A6C34878D82A}">
                    <a16:rowId xmlns:a16="http://schemas.microsoft.com/office/drawing/2014/main" val="10002"/>
                  </a:ext>
                </a:extLst>
              </a:tr>
              <a:tr h="339733">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3</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2B8CBE">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5</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2B8CBE">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3</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2B8CBE">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3</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2B8CBE">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3</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2B8CBE">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2</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2B8CBE">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3</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2B8CBE">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FFFFFF">
                              <a:alpha val="100000"/>
                            </a:srgbClr>
                          </a:solidFill>
                          <a:latin typeface="Arial"/>
                          <a:cs typeface="Arial"/>
                          <a:sym typeface="Arial"/>
                        </a:rPr>
                        <a:t>2</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2B8CBE">
                        <a:alpha val="100000"/>
                      </a:srgbClr>
                    </a:solidFill>
                  </a:tcPr>
                </a:tc>
                <a:extLst>
                  <a:ext uri="{0D108BD9-81ED-4DB2-BD59-A6C34878D82A}">
                    <a16:rowId xmlns:a16="http://schemas.microsoft.com/office/drawing/2014/main" val="10003"/>
                  </a:ext>
                </a:extLst>
              </a:tr>
              <a:tr h="339733">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4</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3</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4EB3D3">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3</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4EB3D3">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4EB3D3">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4EB3D3">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4EB3D3">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4</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4EB3D3">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4EB3D3">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4EB3D3">
                        <a:alpha val="100000"/>
                      </a:srgbClr>
                    </a:solidFill>
                  </a:tcPr>
                </a:tc>
                <a:extLst>
                  <a:ext uri="{0D108BD9-81ED-4DB2-BD59-A6C34878D82A}">
                    <a16:rowId xmlns:a16="http://schemas.microsoft.com/office/drawing/2014/main" val="10004"/>
                  </a:ext>
                </a:extLst>
              </a:tr>
              <a:tr h="339680">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5</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2</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7BCCC4">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7BCCC4">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7BCCC4">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7BCCC4">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7BCCC4">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6</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7BCCC4">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7BCCC4">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7BCCC4">
                        <a:alpha val="100000"/>
                      </a:srgbClr>
                    </a:solidFill>
                  </a:tcPr>
                </a:tc>
                <a:extLst>
                  <a:ext uri="{0D108BD9-81ED-4DB2-BD59-A6C34878D82A}">
                    <a16:rowId xmlns:a16="http://schemas.microsoft.com/office/drawing/2014/main" val="10005"/>
                  </a:ext>
                </a:extLst>
              </a:tr>
              <a:tr h="339680">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6</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A8DDB5">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A8DDB5">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A8DDB5">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A8DDB5">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A8DDB5">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2</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A8DDB5">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A8DDB5">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A8DDB5">
                        <a:alpha val="100000"/>
                      </a:srgbClr>
                    </a:solidFill>
                  </a:tcPr>
                </a:tc>
                <a:extLst>
                  <a:ext uri="{0D108BD9-81ED-4DB2-BD59-A6C34878D82A}">
                    <a16:rowId xmlns:a16="http://schemas.microsoft.com/office/drawing/2014/main" val="10006"/>
                  </a:ext>
                </a:extLst>
              </a:tr>
              <a:tr h="339733">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7</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5</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CCEBC5">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CCEBC5">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CCEBC5">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CCEBC5">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CCEBC5">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3</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CCEBC5">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CCEBC5">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CCEBC5">
                        <a:alpha val="100000"/>
                      </a:srgbClr>
                    </a:solidFill>
                  </a:tcPr>
                </a:tc>
                <a:extLst>
                  <a:ext uri="{0D108BD9-81ED-4DB2-BD59-A6C34878D82A}">
                    <a16:rowId xmlns:a16="http://schemas.microsoft.com/office/drawing/2014/main" val="10007"/>
                  </a:ext>
                </a:extLst>
              </a:tr>
              <a:tr h="339733">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8</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5</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0F3DB">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0F3DB">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0F3DB">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0F3DB">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0F3DB">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0F3DB">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0F3DB">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0F3DB">
                        <a:alpha val="100000"/>
                      </a:srgbClr>
                    </a:solidFill>
                  </a:tcPr>
                </a:tc>
                <a:extLst>
                  <a:ext uri="{0D108BD9-81ED-4DB2-BD59-A6C34878D82A}">
                    <a16:rowId xmlns:a16="http://schemas.microsoft.com/office/drawing/2014/main" val="10008"/>
                  </a:ext>
                </a:extLst>
              </a:tr>
              <a:tr h="339733">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9</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5</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EFCD9">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EFCD9">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EFCD9">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EFCD9">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EFCD9">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EFCD9">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EFCD9">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EFCD9">
                        <a:alpha val="100000"/>
                      </a:srgbClr>
                    </a:solidFill>
                  </a:tcPr>
                </a:tc>
                <a:extLst>
                  <a:ext uri="{0D108BD9-81ED-4DB2-BD59-A6C34878D82A}">
                    <a16:rowId xmlns:a16="http://schemas.microsoft.com/office/drawing/2014/main" val="10009"/>
                  </a:ext>
                </a:extLst>
              </a:tr>
              <a:tr h="339680">
                <a:tc>
                  <a:txBody>
                    <a:bodyPr/>
                    <a:lstStyle/>
                    <a:p>
                      <a:pPr marL="63500" marR="63500" algn="ctr">
                        <a:lnSpc>
                          <a:spcPct val="100000"/>
                        </a:lnSpc>
                        <a:spcBef>
                          <a:spcPts val="500"/>
                        </a:spcBef>
                        <a:spcAft>
                          <a:spcPts val="500"/>
                        </a:spcAft>
                        <a:buNone/>
                      </a:pPr>
                      <a:r>
                        <a:rPr sz="850" b="1" i="0" u="none" strike="noStrike" cap="none">
                          <a:solidFill>
                            <a:srgbClr val="FFFFFF">
                              <a:alpha val="100000"/>
                            </a:srgbClr>
                          </a:solidFill>
                          <a:latin typeface="Arial"/>
                          <a:cs typeface="Arial"/>
                          <a:sym typeface="Arial"/>
                        </a:rPr>
                        <a:t>10</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25E">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BFCF4">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BFCF4">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BFCF4">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BFCF4">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BFCF4">
                        <a:alpha val="100000"/>
                      </a:srgbClr>
                    </a:solidFill>
                  </a:tcPr>
                </a:tc>
                <a:tc>
                  <a:txBody>
                    <a:bodyPr/>
                    <a:lstStyle/>
                    <a:p>
                      <a:pPr marL="63500" marR="63500" algn="ctr">
                        <a:lnSpc>
                          <a:spcPct val="100000"/>
                        </a:lnSpc>
                        <a:spcBef>
                          <a:spcPts val="500"/>
                        </a:spcBef>
                        <a:spcAft>
                          <a:spcPts val="500"/>
                        </a:spcAft>
                        <a:buNone/>
                      </a:pPr>
                      <a:r>
                        <a:rPr sz="850" b="0" i="0" u="none" strike="noStrike" cap="none">
                          <a:solidFill>
                            <a:srgbClr val="000000">
                              <a:alpha val="100000"/>
                            </a:srgbClr>
                          </a:solidFill>
                          <a:latin typeface="Arial"/>
                          <a:cs typeface="Arial"/>
                          <a:sym typeface="Arial"/>
                        </a:rPr>
                        <a:t>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BFCF4">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BFCF4">
                        <a:alpha val="100000"/>
                      </a:srgbClr>
                    </a:solidFill>
                  </a:tcPr>
                </a:tc>
                <a:tc>
                  <a:txBody>
                    <a:bodyPr/>
                    <a:lstStyle/>
                    <a:p>
                      <a:pPr marL="63500" marR="63500" algn="ctr">
                        <a:lnSpc>
                          <a:spcPct val="100000"/>
                        </a:lnSpc>
                        <a:spcBef>
                          <a:spcPts val="500"/>
                        </a:spcBef>
                        <a:spcAft>
                          <a:spcPts val="500"/>
                        </a:spcAft>
                        <a:buNone/>
                      </a:pPr>
                      <a:endParaRP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FBFCF4">
                        <a:alpha val="100000"/>
                      </a:srgbClr>
                    </a:solidFill>
                  </a:tcPr>
                </a:tc>
                <a:extLst>
                  <a:ext uri="{0D108BD9-81ED-4DB2-BD59-A6C34878D82A}">
                    <a16:rowId xmlns:a16="http://schemas.microsoft.com/office/drawing/2014/main" val="10010"/>
                  </a:ext>
                </a:extLst>
              </a:tr>
            </a:tbl>
          </a:graphicData>
        </a:graphic>
      </p:graphicFrame>
      <p:sp>
        <p:nvSpPr>
          <p:cNvPr id="5" name="Content Placeholder 4"/>
          <p:cNvSpPr>
            <a:spLocks noGrp="1"/>
          </p:cNvSpPr>
          <p:nvPr>
            <p:ph/>
          </p:nvPr>
        </p:nvSpPr>
        <p:spPr>
          <a:xfrm>
            <a:off x="4114800" y="6309360"/>
            <a:ext cx="4572000" cy="274320"/>
          </a:xfrm>
        </p:spPr>
        <p:txBody>
          <a:bodyPr/>
          <a:lstStyle/>
          <a:p>
            <a:pPr marL="0" marR="0" algn="r">
              <a:lnSpc>
                <a:spcPct val="100000"/>
              </a:lnSpc>
              <a:spcBef>
                <a:spcPts val="0"/>
              </a:spcBef>
              <a:spcAft>
                <a:spcPts val="0"/>
              </a:spcAft>
              <a:buNone/>
            </a:pPr>
            <a:r>
              <a:rPr sz="850" b="0" i="1" u="none" strike="noStrike" cap="none">
                <a:solidFill>
                  <a:srgbClr val="666666">
                    <a:alpha val="100000"/>
                  </a:srgbClr>
                </a:solidFill>
                <a:latin typeface="Arial"/>
                <a:cs typeface="Arial"/>
                <a:sym typeface="Arial"/>
              </a:rPr>
              <a:t>Source: Scottish Government - Index of Multiple Deprivation (2020).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1425939" y="91440"/>
            <a:ext cx="7315200" cy="914400"/>
          </a:xfrm>
        </p:spPr>
        <p:txBody>
          <a:bodyPr/>
          <a:lstStyle/>
          <a:p>
            <a:pPr marL="0" marR="0" algn="l">
              <a:lnSpc>
                <a:spcPct val="100000"/>
              </a:lnSpc>
              <a:spcBef>
                <a:spcPts val="0"/>
              </a:spcBef>
              <a:spcAft>
                <a:spcPts val="0"/>
              </a:spcAft>
              <a:buNone/>
            </a:pPr>
            <a:r>
              <a:rPr sz="2800" b="1" i="0" u="none" strike="noStrike" cap="none">
                <a:solidFill>
                  <a:srgbClr val="000000">
                    <a:alpha val="100000"/>
                  </a:srgbClr>
                </a:solidFill>
                <a:latin typeface="Arial"/>
                <a:cs typeface="Arial"/>
                <a:sym typeface="Arial"/>
              </a:rPr>
              <a:t>Housing: Tenure, Quality and Age</a:t>
            </a:r>
          </a:p>
        </p:txBody>
      </p:sp>
      <p:sp>
        <p:nvSpPr>
          <p:cNvPr id="3" name="Content Placeholder 2"/>
          <p:cNvSpPr>
            <a:spLocks noGrp="1"/>
          </p:cNvSpPr>
          <p:nvPr>
            <p:ph/>
          </p:nvPr>
        </p:nvSpPr>
        <p:spPr>
          <a:xfrm>
            <a:off x="457200" y="1003591"/>
            <a:ext cx="8229600" cy="1005840"/>
          </a:xfrm>
        </p:spPr>
        <p:txBody>
          <a:bodyPr/>
          <a:lstStyle/>
          <a:p>
            <a:pPr marL="0" marR="0" algn="l">
              <a:lnSpc>
                <a:spcPct val="100000"/>
              </a:lnSpc>
              <a:spcBef>
                <a:spcPts val="0"/>
              </a:spcBef>
              <a:spcAft>
                <a:spcPts val="0"/>
              </a:spcAft>
              <a:buNone/>
            </a:pPr>
            <a:r>
              <a:rPr sz="1100" b="1" i="0" u="none" strike="noStrike" cap="none">
                <a:solidFill>
                  <a:srgbClr val="000000">
                    <a:alpha val="100000"/>
                  </a:srgbClr>
                </a:solidFill>
                <a:latin typeface="Arial"/>
                <a:cs typeface="Arial"/>
                <a:sym typeface="Arial"/>
              </a:rPr>
              <a:t>Headlines</a:t>
            </a:r>
          </a:p>
          <a:p>
            <a:pPr marL="0" marR="0" algn="l">
              <a:lnSpc>
                <a:spcPct val="100000"/>
              </a:lnSpc>
              <a:spcBef>
                <a:spcPts val="0"/>
              </a:spcBef>
              <a:spcAft>
                <a:spcPts val="0"/>
              </a:spcAft>
              <a:buNone/>
            </a:pPr>
            <a:r>
              <a:rPr sz="1100" b="0" i="0" u="none" strike="noStrike" cap="none">
                <a:solidFill>
                  <a:srgbClr val="000000">
                    <a:alpha val="100000"/>
                  </a:srgbClr>
                </a:solidFill>
                <a:latin typeface="Arial"/>
                <a:cs typeface="Arial"/>
                <a:sym typeface="Arial"/>
              </a:rPr>
              <a:t>In Methil and Buckhaven, the most common property age band is '1930-1949' and the typical energy efficiency rating is D. Home ownership sits at 47.1%, compared to the national average of 63.2%.</a:t>
            </a:r>
          </a:p>
        </p:txBody>
      </p:sp>
      <p:sp>
        <p:nvSpPr>
          <p:cNvPr id="4" name="Content Placeholder 3"/>
          <p:cNvSpPr>
            <a:spLocks noGrp="1"/>
          </p:cNvSpPr>
          <p:nvPr>
            <p:ph/>
          </p:nvPr>
        </p:nvSpPr>
        <p:spPr>
          <a:xfrm>
            <a:off x="457200" y="2007183"/>
            <a:ext cx="8229600" cy="274320"/>
          </a:xfrm>
        </p:spPr>
        <p:txBody>
          <a:bodyPr/>
          <a:lstStyle/>
          <a:p>
            <a:pPr marL="0" marR="0" algn="l">
              <a:lnSpc>
                <a:spcPct val="100000"/>
              </a:lnSpc>
              <a:spcBef>
                <a:spcPts val="0"/>
              </a:spcBef>
              <a:spcAft>
                <a:spcPts val="0"/>
              </a:spcAft>
              <a:buNone/>
            </a:pPr>
            <a:r>
              <a:rPr sz="1100" b="1" i="0" u="none" strike="noStrike" cap="none">
                <a:solidFill>
                  <a:srgbClr val="000000">
                    <a:alpha val="100000"/>
                  </a:srgbClr>
                </a:solidFill>
                <a:latin typeface="Arial"/>
                <a:cs typeface="Arial"/>
                <a:sym typeface="Arial"/>
              </a:rPr>
              <a:t>Efficiency and Age Characteristics</a:t>
            </a:r>
          </a:p>
        </p:txBody>
      </p:sp>
      <p:graphicFrame>
        <p:nvGraphicFramePr>
          <p:cNvPr id="5" name="Table 4"/>
          <p:cNvGraphicFramePr>
            <a:graphicFrameLocks noGrp="1"/>
          </p:cNvGraphicFramePr>
          <p:nvPr>
            <p:extLst>
              <p:ext uri="{D42A27DB-BD31-4B8C-83A1-F6EECF244321}">
                <p14:modId xmlns:p14="http://schemas.microsoft.com/office/powerpoint/2010/main" val="97651683"/>
              </p:ext>
            </p:extLst>
          </p:nvPr>
        </p:nvGraphicFramePr>
        <p:xfrm>
          <a:off x="457200" y="2290872"/>
          <a:ext cx="7315200" cy="1493175"/>
        </p:xfrm>
        <a:graphic>
          <a:graphicData uri="http://schemas.openxmlformats.org/drawingml/2006/table">
            <a:tbl>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354845">
                <a:tc>
                  <a:txBody>
                    <a:bodyPr/>
                    <a:lstStyle/>
                    <a:p>
                      <a:pPr marL="63500" marR="63500" algn="l">
                        <a:lnSpc>
                          <a:spcPct val="100000"/>
                        </a:lnSpc>
                        <a:spcBef>
                          <a:spcPts val="500"/>
                        </a:spcBef>
                        <a:spcAft>
                          <a:spcPts val="500"/>
                        </a:spcAft>
                        <a:buNone/>
                      </a:pPr>
                      <a:r>
                        <a:rPr sz="1000" b="1" i="0" u="none" strike="noStrike" cap="none">
                          <a:solidFill>
                            <a:srgbClr val="FFFFFF">
                              <a:alpha val="100000"/>
                            </a:srgbClr>
                          </a:solidFill>
                          <a:latin typeface="Arial"/>
                          <a:cs typeface="Arial"/>
                          <a:sym typeface="Arial"/>
                        </a:rPr>
                        <a:t>Characteristic</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63500" marR="63500" algn="l">
                        <a:lnSpc>
                          <a:spcPct val="100000"/>
                        </a:lnSpc>
                        <a:spcBef>
                          <a:spcPts val="500"/>
                        </a:spcBef>
                        <a:spcAft>
                          <a:spcPts val="500"/>
                        </a:spcAft>
                        <a:buNone/>
                      </a:pPr>
                      <a:r>
                        <a:rPr sz="1000" b="1" i="0" u="none" strike="noStrike" cap="none" dirty="0" err="1">
                          <a:solidFill>
                            <a:srgbClr val="FFFFFF"/>
                          </a:solidFill>
                          <a:latin typeface="Arial"/>
                          <a:cs typeface="Arial"/>
                          <a:sym typeface="Arial"/>
                        </a:rPr>
                        <a:t>Methil</a:t>
                      </a:r>
                      <a:r>
                        <a:rPr sz="1000" b="1" i="0" u="none" strike="noStrike" cap="none" dirty="0">
                          <a:solidFill>
                            <a:srgbClr val="FFFFFF"/>
                          </a:solidFill>
                          <a:latin typeface="Arial"/>
                          <a:cs typeface="Arial"/>
                          <a:sym typeface="Arial"/>
                        </a:rPr>
                        <a:t> and </a:t>
                      </a:r>
                      <a:r>
                        <a:rPr sz="1000" b="1" i="0" u="none" strike="noStrike" cap="none" dirty="0" err="1">
                          <a:solidFill>
                            <a:srgbClr val="FFFFFF"/>
                          </a:solidFill>
                          <a:latin typeface="Arial"/>
                          <a:cs typeface="Arial"/>
                          <a:sym typeface="Arial"/>
                        </a:rPr>
                        <a:t>Buckhaven</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63500" marR="63500" algn="l">
                        <a:lnSpc>
                          <a:spcPct val="100000"/>
                        </a:lnSpc>
                        <a:spcBef>
                          <a:spcPts val="500"/>
                        </a:spcBef>
                        <a:spcAft>
                          <a:spcPts val="500"/>
                        </a:spcAft>
                        <a:buNone/>
                      </a:pPr>
                      <a:r>
                        <a:rPr sz="1000" b="1" i="0" u="none" strike="noStrike" cap="none">
                          <a:solidFill>
                            <a:srgbClr val="FFFFFF">
                              <a:alpha val="100000"/>
                            </a:srgbClr>
                          </a:solidFill>
                          <a:latin typeface="Arial"/>
                          <a:cs typeface="Arial"/>
                          <a:sym typeface="Arial"/>
                        </a:rPr>
                        <a:t>Fife</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63500" marR="63500" algn="l">
                        <a:lnSpc>
                          <a:spcPct val="100000"/>
                        </a:lnSpc>
                        <a:spcBef>
                          <a:spcPts val="500"/>
                        </a:spcBef>
                        <a:spcAft>
                          <a:spcPts val="500"/>
                        </a:spcAft>
                        <a:buNone/>
                      </a:pPr>
                      <a:r>
                        <a:rPr sz="1000" b="1" i="0" u="none" strike="noStrike" cap="none">
                          <a:solidFill>
                            <a:srgbClr val="FFFFFF">
                              <a:alpha val="100000"/>
                            </a:srgbClr>
                          </a:solidFill>
                          <a:latin typeface="Arial"/>
                          <a:cs typeface="Arial"/>
                          <a:sym typeface="Arial"/>
                        </a:rPr>
                        <a:t>Scotland</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extLst>
                  <a:ext uri="{0D108BD9-81ED-4DB2-BD59-A6C34878D82A}">
                    <a16:rowId xmlns:a16="http://schemas.microsoft.com/office/drawing/2014/main" val="10000"/>
                  </a:ext>
                </a:extLst>
              </a:tr>
              <a:tr h="378410">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Typical Property Age</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1930-1949</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1950-1964</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before 1919</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extLst>
                  <a:ext uri="{0D108BD9-81ED-4DB2-BD59-A6C34878D82A}">
                    <a16:rowId xmlns:a16="http://schemas.microsoft.com/office/drawing/2014/main" val="10001"/>
                  </a:ext>
                </a:extLst>
              </a:tr>
              <a:tr h="379960">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Typical EPC Rating</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D</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D</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C</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extLst>
                  <a:ext uri="{0D108BD9-81ED-4DB2-BD59-A6C34878D82A}">
                    <a16:rowId xmlns:a16="http://schemas.microsoft.com/office/drawing/2014/main" val="10002"/>
                  </a:ext>
                </a:extLst>
              </a:tr>
              <a:tr h="379960">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EPC Rated C or Better (%)</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44.2</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42.8</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44.8</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extLst>
                  <a:ext uri="{0D108BD9-81ED-4DB2-BD59-A6C34878D82A}">
                    <a16:rowId xmlns:a16="http://schemas.microsoft.com/office/drawing/2014/main" val="10003"/>
                  </a:ext>
                </a:extLst>
              </a:tr>
            </a:tbl>
          </a:graphicData>
        </a:graphic>
      </p:graphicFrame>
      <p:sp>
        <p:nvSpPr>
          <p:cNvPr id="6" name="Content Placeholder 5"/>
          <p:cNvSpPr>
            <a:spLocks noGrp="1"/>
          </p:cNvSpPr>
          <p:nvPr>
            <p:ph/>
          </p:nvPr>
        </p:nvSpPr>
        <p:spPr>
          <a:xfrm>
            <a:off x="457200" y="4056338"/>
            <a:ext cx="8229600" cy="274320"/>
          </a:xfrm>
        </p:spPr>
        <p:txBody>
          <a:bodyPr/>
          <a:lstStyle/>
          <a:p>
            <a:pPr marL="0" marR="0" algn="l">
              <a:lnSpc>
                <a:spcPct val="100000"/>
              </a:lnSpc>
              <a:spcBef>
                <a:spcPts val="0"/>
              </a:spcBef>
              <a:spcAft>
                <a:spcPts val="0"/>
              </a:spcAft>
              <a:buNone/>
            </a:pPr>
            <a:r>
              <a:rPr sz="1100" b="1" i="0" u="none" strike="noStrike" cap="none">
                <a:solidFill>
                  <a:srgbClr val="000000">
                    <a:alpha val="100000"/>
                  </a:srgbClr>
                </a:solidFill>
                <a:latin typeface="Arial"/>
                <a:cs typeface="Arial"/>
                <a:sym typeface="Arial"/>
              </a:rPr>
              <a:t>Tenure Composition (%)</a:t>
            </a:r>
          </a:p>
        </p:txBody>
      </p:sp>
      <p:graphicFrame>
        <p:nvGraphicFramePr>
          <p:cNvPr id="7" name="Table 6"/>
          <p:cNvGraphicFramePr>
            <a:graphicFrameLocks noGrp="1"/>
          </p:cNvGraphicFramePr>
          <p:nvPr>
            <p:extLst>
              <p:ext uri="{D42A27DB-BD31-4B8C-83A1-F6EECF244321}">
                <p14:modId xmlns:p14="http://schemas.microsoft.com/office/powerpoint/2010/main" val="2408014088"/>
              </p:ext>
            </p:extLst>
          </p:nvPr>
        </p:nvGraphicFramePr>
        <p:xfrm>
          <a:off x="457200" y="4377503"/>
          <a:ext cx="7315200" cy="1795186"/>
        </p:xfrm>
        <a:graphic>
          <a:graphicData uri="http://schemas.openxmlformats.org/drawingml/2006/table">
            <a:tbl>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378286">
                <a:tc>
                  <a:txBody>
                    <a:bodyPr/>
                    <a:lstStyle/>
                    <a:p>
                      <a:pPr marL="63500" marR="63500" algn="l">
                        <a:lnSpc>
                          <a:spcPct val="100000"/>
                        </a:lnSpc>
                        <a:spcBef>
                          <a:spcPts val="500"/>
                        </a:spcBef>
                        <a:spcAft>
                          <a:spcPts val="500"/>
                        </a:spcAft>
                        <a:buNone/>
                      </a:pPr>
                      <a:r>
                        <a:rPr sz="1000" b="1" i="0" u="none" strike="noStrike" cap="none">
                          <a:solidFill>
                            <a:srgbClr val="FFFFFF">
                              <a:alpha val="100000"/>
                            </a:srgbClr>
                          </a:solidFill>
                          <a:latin typeface="Arial"/>
                          <a:cs typeface="Arial"/>
                          <a:sym typeface="Arial"/>
                        </a:rPr>
                        <a:t>Tenure Group</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63500" marR="63500" algn="r">
                        <a:lnSpc>
                          <a:spcPct val="100000"/>
                        </a:lnSpc>
                        <a:spcBef>
                          <a:spcPts val="500"/>
                        </a:spcBef>
                        <a:spcAft>
                          <a:spcPts val="500"/>
                        </a:spcAft>
                        <a:buNone/>
                      </a:pPr>
                      <a:r>
                        <a:rPr sz="1000" b="1" i="0" u="none" strike="noStrike" cap="none" dirty="0" err="1">
                          <a:solidFill>
                            <a:srgbClr val="FFFFFF"/>
                          </a:solidFill>
                          <a:latin typeface="Arial"/>
                          <a:cs typeface="Arial"/>
                          <a:sym typeface="Arial"/>
                        </a:rPr>
                        <a:t>Methil</a:t>
                      </a:r>
                      <a:r>
                        <a:rPr sz="1000" b="1" i="0" u="none" strike="noStrike" cap="none" dirty="0">
                          <a:solidFill>
                            <a:srgbClr val="FFFFFF"/>
                          </a:solidFill>
                          <a:latin typeface="Arial"/>
                          <a:cs typeface="Arial"/>
                          <a:sym typeface="Arial"/>
                        </a:rPr>
                        <a:t> and </a:t>
                      </a:r>
                      <a:r>
                        <a:rPr sz="1000" b="1" i="0" u="none" strike="noStrike" cap="none" dirty="0" err="1">
                          <a:solidFill>
                            <a:srgbClr val="FFFFFF"/>
                          </a:solidFill>
                          <a:latin typeface="Arial"/>
                          <a:cs typeface="Arial"/>
                          <a:sym typeface="Arial"/>
                        </a:rPr>
                        <a:t>Buckhaven</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63500" marR="63500" algn="r">
                        <a:lnSpc>
                          <a:spcPct val="100000"/>
                        </a:lnSpc>
                        <a:spcBef>
                          <a:spcPts val="500"/>
                        </a:spcBef>
                        <a:spcAft>
                          <a:spcPts val="500"/>
                        </a:spcAft>
                        <a:buNone/>
                      </a:pPr>
                      <a:r>
                        <a:rPr sz="1000" b="1" i="0" u="none" strike="noStrike" cap="none">
                          <a:solidFill>
                            <a:srgbClr val="FFFFFF">
                              <a:alpha val="100000"/>
                            </a:srgbClr>
                          </a:solidFill>
                          <a:latin typeface="Arial"/>
                          <a:cs typeface="Arial"/>
                          <a:sym typeface="Arial"/>
                        </a:rPr>
                        <a:t>Fife</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tc>
                  <a:txBody>
                    <a:bodyPr/>
                    <a:lstStyle/>
                    <a:p>
                      <a:pPr marL="63500" marR="63500" algn="r">
                        <a:lnSpc>
                          <a:spcPct val="100000"/>
                        </a:lnSpc>
                        <a:spcBef>
                          <a:spcPts val="500"/>
                        </a:spcBef>
                        <a:spcAft>
                          <a:spcPts val="500"/>
                        </a:spcAft>
                        <a:buNone/>
                      </a:pPr>
                      <a:r>
                        <a:rPr sz="1000" b="1" i="0" u="none" strike="noStrike" cap="none">
                          <a:solidFill>
                            <a:srgbClr val="FFFFFF">
                              <a:alpha val="100000"/>
                            </a:srgbClr>
                          </a:solidFill>
                          <a:latin typeface="Arial"/>
                          <a:cs typeface="Arial"/>
                          <a:sym typeface="Arial"/>
                        </a:rPr>
                        <a:t>Scotland</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00665F">
                        <a:alpha val="100000"/>
                      </a:srgbClr>
                    </a:solidFill>
                  </a:tcPr>
                </a:tc>
                <a:extLst>
                  <a:ext uri="{0D108BD9-81ED-4DB2-BD59-A6C34878D82A}">
                    <a16:rowId xmlns:a16="http://schemas.microsoft.com/office/drawing/2014/main" val="10000"/>
                  </a:ext>
                </a:extLst>
              </a:tr>
              <a:tr h="354845">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Owned</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47.1</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65.3</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63.2</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extLst>
                  <a:ext uri="{0D108BD9-81ED-4DB2-BD59-A6C34878D82A}">
                    <a16:rowId xmlns:a16="http://schemas.microsoft.com/office/drawing/2014/main" val="10001"/>
                  </a:ext>
                </a:extLst>
              </a:tr>
              <a:tr h="354783">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Social Rented</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38.9</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21.9</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22.5</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extLst>
                  <a:ext uri="{0D108BD9-81ED-4DB2-BD59-A6C34878D82A}">
                    <a16:rowId xmlns:a16="http://schemas.microsoft.com/office/drawing/2014/main" val="10002"/>
                  </a:ext>
                </a:extLst>
              </a:tr>
              <a:tr h="353605">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Private Rented</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12.2</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11.6</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12.9</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extLst>
                  <a:ext uri="{0D108BD9-81ED-4DB2-BD59-A6C34878D82A}">
                    <a16:rowId xmlns:a16="http://schemas.microsoft.com/office/drawing/2014/main" val="10003"/>
                  </a:ext>
                </a:extLst>
              </a:tr>
              <a:tr h="353667">
                <a:tc>
                  <a:txBody>
                    <a:bodyPr/>
                    <a:lstStyle/>
                    <a:p>
                      <a:pPr marL="63500" marR="63500" algn="l">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Rent Free</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1.7</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1.3</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tc>
                  <a:txBody>
                    <a:bodyPr/>
                    <a:lstStyle/>
                    <a:p>
                      <a:pPr marL="63500" marR="63500" algn="r">
                        <a:lnSpc>
                          <a:spcPct val="100000"/>
                        </a:lnSpc>
                        <a:spcBef>
                          <a:spcPts val="500"/>
                        </a:spcBef>
                        <a:spcAft>
                          <a:spcPts val="500"/>
                        </a:spcAft>
                        <a:buNone/>
                      </a:pPr>
                      <a:r>
                        <a:rPr sz="1000" b="0" i="0" u="none" strike="noStrike" cap="none">
                          <a:solidFill>
                            <a:srgbClr val="000000">
                              <a:alpha val="100000"/>
                            </a:srgbClr>
                          </a:solidFill>
                          <a:latin typeface="Arial"/>
                          <a:cs typeface="Arial"/>
                          <a:sym typeface="Arial"/>
                        </a:rPr>
                        <a:t>1.4</a:t>
                      </a:r>
                    </a:p>
                  </a:txBody>
                  <a:tcPr marL="0" marR="0" marT="63500" marB="63500" anchor="ctr">
                    <a:lnL w="12700" cap="flat" cmpd="sng" algn="ctr">
                      <a:solidFill>
                        <a:schemeClr val="tx1"/>
                      </a:solidFill>
                      <a:prstDash val="solid"/>
                    </a:lnL>
                    <a:lnR w="12700" cap="flat" cmpd="sng" algn="ctr">
                      <a:solidFill>
                        <a:schemeClr val="tx1"/>
                      </a:solidFill>
                      <a:prstDash val="solid"/>
                    </a:lnR>
                    <a:lnT w="12700" cap="flat" cmpd="sng" algn="ctr">
                      <a:solidFill>
                        <a:schemeClr val="tx1"/>
                      </a:solidFill>
                      <a:prstDash val="solid"/>
                    </a:lnT>
                    <a:lnB w="12700" cap="flat" cmpd="sng" algn="ctr">
                      <a:solidFill>
                        <a:schemeClr val="tx1"/>
                      </a:solidFill>
                      <a:prstDash val="solid"/>
                    </a:lnB>
                    <a:solidFill>
                      <a:srgbClr val="E7EAEA">
                        <a:alpha val="100000"/>
                      </a:srgbClr>
                    </a:solidFill>
                  </a:tcPr>
                </a:tc>
                <a:extLst>
                  <a:ext uri="{0D108BD9-81ED-4DB2-BD59-A6C34878D82A}">
                    <a16:rowId xmlns:a16="http://schemas.microsoft.com/office/drawing/2014/main" val="10004"/>
                  </a:ext>
                </a:extLst>
              </a:tr>
            </a:tbl>
          </a:graphicData>
        </a:graphic>
      </p:graphicFrame>
      <p:sp>
        <p:nvSpPr>
          <p:cNvPr id="8" name="Content Placeholder 7"/>
          <p:cNvSpPr>
            <a:spLocks noGrp="1"/>
          </p:cNvSpPr>
          <p:nvPr>
            <p:ph/>
          </p:nvPr>
        </p:nvSpPr>
        <p:spPr>
          <a:xfrm>
            <a:off x="0" y="6309360"/>
            <a:ext cx="9144000" cy="274320"/>
          </a:xfrm>
        </p:spPr>
        <p:txBody>
          <a:bodyPr/>
          <a:lstStyle/>
          <a:p>
            <a:pPr marL="0" marR="0" algn="ctr">
              <a:lnSpc>
                <a:spcPct val="100000"/>
              </a:lnSpc>
              <a:spcBef>
                <a:spcPts val="0"/>
              </a:spcBef>
              <a:spcAft>
                <a:spcPts val="0"/>
              </a:spcAft>
              <a:buNone/>
            </a:pPr>
            <a:r>
              <a:rPr sz="850" b="0" i="1" u="none" strike="noStrike" cap="none">
                <a:solidFill>
                  <a:srgbClr val="666666">
                    <a:alpha val="100000"/>
                  </a:srgbClr>
                </a:solidFill>
                <a:latin typeface="Arial"/>
                <a:cs typeface="Arial"/>
                <a:sym typeface="Arial"/>
              </a:rPr>
              <a:t>Source: NRS Census (2022) and Scottish Government EPC Database (2024).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1897" y="265269"/>
            <a:ext cx="5737486" cy="1143000"/>
          </a:xfrm>
        </p:spPr>
        <p:txBody>
          <a:bodyPr/>
          <a:lstStyle/>
          <a:p>
            <a:pPr marL="0" marR="0" algn="l">
              <a:lnSpc>
                <a:spcPct val="100000"/>
              </a:lnSpc>
              <a:spcBef>
                <a:spcPts val="0"/>
              </a:spcBef>
              <a:spcAft>
                <a:spcPts val="0"/>
              </a:spcAft>
              <a:buNone/>
            </a:pPr>
            <a:r>
              <a:rPr sz="2800" b="1" i="0" u="none" strike="noStrike" cap="none">
                <a:solidFill>
                  <a:srgbClr val="000000">
                    <a:alpha val="100000"/>
                  </a:srgbClr>
                </a:solidFill>
                <a:latin typeface="Arial"/>
                <a:cs typeface="Arial"/>
                <a:sym typeface="Arial"/>
              </a:rPr>
              <a:t>Housing: Spatial Distribution</a:t>
            </a:r>
          </a:p>
        </p:txBody>
      </p:sp>
      <p:sp>
        <p:nvSpPr>
          <p:cNvPr id="3" name="Content Placeholder 2"/>
          <p:cNvSpPr>
            <a:spLocks noGrp="1"/>
          </p:cNvSpPr>
          <p:nvPr>
            <p:ph/>
          </p:nvPr>
        </p:nvSpPr>
        <p:spPr>
          <a:xfrm>
            <a:off x="457200" y="1097280"/>
            <a:ext cx="8229600" cy="731520"/>
          </a:xfrm>
        </p:spPr>
        <p:txBody>
          <a:bodyPr/>
          <a:lstStyle/>
          <a:p>
            <a:pPr marL="0" marR="0" algn="l">
              <a:lnSpc>
                <a:spcPct val="100000"/>
              </a:lnSpc>
              <a:spcBef>
                <a:spcPts val="0"/>
              </a:spcBef>
              <a:spcAft>
                <a:spcPts val="0"/>
              </a:spcAft>
              <a:buNone/>
            </a:pPr>
            <a:r>
              <a:rPr sz="1100" b="0" i="0" u="none" strike="noStrike" cap="none">
                <a:solidFill>
                  <a:srgbClr val="000000">
                    <a:alpha val="100000"/>
                  </a:srgbClr>
                </a:solidFill>
                <a:latin typeface="Arial"/>
                <a:cs typeface="Arial"/>
                <a:sym typeface="Arial"/>
              </a:rPr>
              <a:t>The maps below show the distribution of housing quality and age.</a:t>
            </a:r>
          </a:p>
        </p:txBody>
      </p:sp>
      <p:pic>
        <p:nvPicPr>
          <p:cNvPr id="4" name="Content Placeholder 3"/>
          <p:cNvPicPr>
            <a:picLocks noGrp="1"/>
          </p:cNvPicPr>
          <p:nvPr>
            <p:ph/>
          </p:nvPr>
        </p:nvPicPr>
        <p:blipFill>
          <a:blip r:embed="rId2"/>
          <a:stretch>
            <a:fillRect/>
          </a:stretch>
        </p:blipFill>
        <p:spPr>
          <a:xfrm>
            <a:off x="457200" y="1929984"/>
            <a:ext cx="4023360" cy="3840480"/>
          </a:xfrm>
          <a:prstGeom prst="rect">
            <a:avLst/>
          </a:prstGeom>
        </p:spPr>
      </p:pic>
      <p:pic>
        <p:nvPicPr>
          <p:cNvPr id="5" name="Content Placeholder 4"/>
          <p:cNvPicPr>
            <a:picLocks noGrp="1"/>
          </p:cNvPicPr>
          <p:nvPr>
            <p:ph/>
          </p:nvPr>
        </p:nvPicPr>
        <p:blipFill>
          <a:blip r:embed="rId3"/>
          <a:stretch>
            <a:fillRect/>
          </a:stretch>
        </p:blipFill>
        <p:spPr>
          <a:xfrm>
            <a:off x="4738391" y="1761344"/>
            <a:ext cx="4023360" cy="3840480"/>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AMO_UNIQUEIDENTIFIER" val="Empty"/>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971038F29545A41ACA31B33BE35933F" ma:contentTypeVersion="29" ma:contentTypeDescription="Create a new document." ma:contentTypeScope="" ma:versionID="115f60afd7a27e8ceb1b31ea92f4bbaa">
  <xsd:schema xmlns:xsd="http://www.w3.org/2001/XMLSchema" xmlns:xs="http://www.w3.org/2001/XMLSchema" xmlns:p="http://schemas.microsoft.com/office/2006/metadata/properties" xmlns:ns1="http://schemas.microsoft.com/sharepoint/v3" xmlns:ns2="76c09791-9970-4811-a53c-5d6ea4101a43" xmlns:ns3="58613047-b400-4981-b986-520517484d82" targetNamespace="http://schemas.microsoft.com/office/2006/metadata/properties" ma:root="true" ma:fieldsID="05f7e6341338d2999d91c9649a674bce" ns1:_="" ns2:_="" ns3:_="">
    <xsd:import namespace="http://schemas.microsoft.com/sharepoint/v3"/>
    <xsd:import namespace="76c09791-9970-4811-a53c-5d6ea4101a43"/>
    <xsd:import namespace="58613047-b400-4981-b986-520517484d8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c09791-9970-4811-a53c-5d6ea4101a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56ca3a0-e5c0-40d7-8522-e7aae8be603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613047-b400-4981-b986-520517484d8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5b3d85c8-a721-4650-8a45-1e86f90bb177}" ma:internalName="TaxCatchAll" ma:showField="CatchAllData" ma:web="58613047-b400-4981-b986-520517484d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76c09791-9970-4811-a53c-5d6ea4101a43">
      <Terms xmlns="http://schemas.microsoft.com/office/infopath/2007/PartnerControls"/>
    </lcf76f155ced4ddcb4097134ff3c332f>
    <_ip_UnifiedCompliancePolicyProperties xmlns="http://schemas.microsoft.com/sharepoint/v3" xsi:nil="true"/>
    <TaxCatchAll xmlns="58613047-b400-4981-b986-520517484d8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D4D828-07CB-4059-BDB5-70194526C0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6c09791-9970-4811-a53c-5d6ea4101a43"/>
    <ds:schemaRef ds:uri="58613047-b400-4981-b986-520517484d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F711A28-7E6E-42C8-97A3-2036B0E2224F}">
  <ds:schemaRefs>
    <ds:schemaRef ds:uri="http://schemas.microsoft.com/office/2006/metadata/properties"/>
    <ds:schemaRef ds:uri="http://schemas.microsoft.com/office/infopath/2007/PartnerControls"/>
    <ds:schemaRef ds:uri="http://schemas.microsoft.com/sharepoint/v3"/>
    <ds:schemaRef ds:uri="76c09791-9970-4811-a53c-5d6ea4101a43"/>
    <ds:schemaRef ds:uri="58613047-b400-4981-b986-520517484d82"/>
  </ds:schemaRefs>
</ds:datastoreItem>
</file>

<file path=customXml/itemProps3.xml><?xml version="1.0" encoding="utf-8"?>
<ds:datastoreItem xmlns:ds="http://schemas.openxmlformats.org/officeDocument/2006/customXml" ds:itemID="{C59D4F79-0A65-4B9B-A077-8E5BC34444D7}">
  <ds:schemaRefs>
    <ds:schemaRef ds:uri="http://schemas.microsoft.com/sharepoint/v3/contenttype/forms"/>
  </ds:schemaRefs>
</ds:datastoreItem>
</file>

<file path=docMetadata/LabelInfo.xml><?xml version="1.0" encoding="utf-8"?>
<clbl:labelList xmlns:clbl="http://schemas.microsoft.com/office/2020/mipLabelMetadata">
  <clbl:label id="{fbd41ebe-fca6-4f2c-aecb-bf3a17e72416}" enabled="1" method="Privileged" siteId="{bf346810-9c7d-43de-a872-24a2ef3995a8}" contentBits="3" removed="0"/>
</clbl:labelList>
</file>

<file path=docProps/app.xml><?xml version="1.0" encoding="utf-8"?>
<Properties xmlns="http://schemas.openxmlformats.org/officeDocument/2006/extended-properties" xmlns:vt="http://schemas.openxmlformats.org/officeDocument/2006/docPropsVTypes">
  <TotalTime>0</TotalTime>
  <Words>1308</Words>
  <Application>Microsoft Office PowerPoint</Application>
  <PresentationFormat>On-screen Show (4:3)</PresentationFormat>
  <Paragraphs>276</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Housing: Spatial Distribution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David Paterson</cp:lastModifiedBy>
  <cp:revision>55</cp:revision>
  <dcterms:created xsi:type="dcterms:W3CDTF">2017-02-13T16:18:36Z</dcterms:created>
  <dcterms:modified xsi:type="dcterms:W3CDTF">2026-06-11T10:16:33Z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0x0101006971038F29545A41ACA31B33BE35933F</vt:lpwstr>
  </property>
  <property fmtid="{D5CDD505-2E9C-101B-9397-08002B2CF9AE}" pid="3" name="ClassificationContentMarkingFooterLocations">
    <vt:lpwstr>Office Theme:10</vt:lpwstr>
  </property>
  <property fmtid="{D5CDD505-2E9C-101B-9397-08002B2CF9AE}" pid="4" name="ClassificationContentMarkingFooterText">
    <vt:lpwstr>OFFICIAL</vt:lpwstr>
  </property>
  <property fmtid="{D5CDD505-2E9C-101B-9397-08002B2CF9AE}" pid="5" name="ClassificationContentMarkingHeaderLocations">
    <vt:lpwstr>Office Theme:9</vt:lpwstr>
  </property>
  <property fmtid="{D5CDD505-2E9C-101B-9397-08002B2CF9AE}" pid="6" name="ClassificationContentMarkingHeaderText">
    <vt:lpwstr>OFFICIAL</vt:lpwstr>
  </property>
  <property fmtid="{D5CDD505-2E9C-101B-9397-08002B2CF9AE}" pid="7" name="MediaServiceImageTags">
    <vt:lpwstr/>
  </property>
</Properties>
</file>